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sldIdLst>
    <p:sldId id="256" r:id="rId2"/>
    <p:sldId id="257" r:id="rId3"/>
    <p:sldId id="258" r:id="rId4"/>
    <p:sldId id="269" r:id="rId5"/>
    <p:sldId id="270" r:id="rId6"/>
    <p:sldId id="259" r:id="rId7"/>
    <p:sldId id="271" r:id="rId8"/>
    <p:sldId id="260" r:id="rId9"/>
    <p:sldId id="267" r:id="rId10"/>
    <p:sldId id="261" r:id="rId11"/>
    <p:sldId id="262" r:id="rId12"/>
    <p:sldId id="263" r:id="rId13"/>
    <p:sldId id="264" r:id="rId14"/>
    <p:sldId id="265" r:id="rId15"/>
    <p:sldId id="266"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4253259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965694-D13D-4B22-8557-786546EDCA28}" type="datetimeFigureOut">
              <a:rPr lang="en-IN" smtClean="0"/>
              <a:t>13-12-2024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1435407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1841499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62058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1358806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3354330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318034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3893675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914934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2071018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2261886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965694-D13D-4B22-8557-786546EDCA28}" type="datetimeFigureOut">
              <a:rPr lang="en-IN" smtClean="0"/>
              <a:t>13-12-2024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3483428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965694-D13D-4B22-8557-786546EDCA28}" type="datetimeFigureOut">
              <a:rPr lang="en-IN" smtClean="0"/>
              <a:t>13-12-2024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2215912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211216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198468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F5965694-D13D-4B22-8557-786546EDCA28}" type="datetimeFigureOut">
              <a:rPr lang="en-IN" smtClean="0"/>
              <a:t>13-12-2024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426815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965694-D13D-4B22-8557-786546EDCA28}" type="datetimeFigureOut">
              <a:rPr lang="en-IN" smtClean="0"/>
              <a:t>13-12-2024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93B1AB-C8B8-4969-9949-809A62902588}" type="slidenum">
              <a:rPr lang="en-IN" smtClean="0"/>
              <a:t>‹#›</a:t>
            </a:fld>
            <a:endParaRPr lang="en-IN"/>
          </a:p>
        </p:txBody>
      </p:sp>
    </p:spTree>
    <p:extLst>
      <p:ext uri="{BB962C8B-B14F-4D97-AF65-F5344CB8AC3E}">
        <p14:creationId xmlns:p14="http://schemas.microsoft.com/office/powerpoint/2010/main" val="490246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5965694-D13D-4B22-8557-786546EDCA28}" type="datetimeFigureOut">
              <a:rPr lang="en-IN" smtClean="0"/>
              <a:t>13-12-2024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993B1AB-C8B8-4969-9949-809A62902588}" type="slidenum">
              <a:rPr lang="en-IN" smtClean="0"/>
              <a:t>‹#›</a:t>
            </a:fld>
            <a:endParaRPr lang="en-IN"/>
          </a:p>
        </p:txBody>
      </p:sp>
    </p:spTree>
    <p:extLst>
      <p:ext uri="{BB962C8B-B14F-4D97-AF65-F5344CB8AC3E}">
        <p14:creationId xmlns:p14="http://schemas.microsoft.com/office/powerpoint/2010/main" val="1940912037"/>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744" y="2847466"/>
            <a:ext cx="11384440" cy="2387600"/>
          </a:xfrm>
          <a:effectLst>
            <a:outerShdw blurRad="50800" dist="38100" dir="13500000" algn="br" rotWithShape="0">
              <a:prstClr val="black">
                <a:alpha val="40000"/>
              </a:prstClr>
            </a:outerShdw>
          </a:effectLst>
        </p:spPr>
        <p:txBody>
          <a:bodyPr>
            <a:noAutofit/>
          </a:bodyPr>
          <a:lstStyle/>
          <a:p>
            <a:r>
              <a:rPr lang="en-IN" sz="6800" b="1" dirty="0" smtClean="0">
                <a:effectLst/>
              </a:rPr>
              <a:t>INFRASTRUCTURE AS CODE (IAC) DESIGN WITH</a:t>
            </a:r>
            <a:r>
              <a:rPr lang="en-IN" sz="6800" b="1" dirty="0" smtClean="0"/>
              <a:t/>
            </a:r>
            <a:br>
              <a:rPr lang="en-IN" sz="6800" b="1" dirty="0" smtClean="0"/>
            </a:br>
            <a:r>
              <a:rPr lang="en-IN" sz="6800" b="1" dirty="0" smtClean="0">
                <a:effectLst/>
              </a:rPr>
              <a:t>TERRAFORM</a:t>
            </a:r>
            <a:endParaRPr lang="en-IN" sz="6800" b="1" dirty="0"/>
          </a:p>
        </p:txBody>
      </p:sp>
    </p:spTree>
    <p:extLst>
      <p:ext uri="{BB962C8B-B14F-4D97-AF65-F5344CB8AC3E}">
        <p14:creationId xmlns:p14="http://schemas.microsoft.com/office/powerpoint/2010/main" val="334041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53" y="0"/>
            <a:ext cx="11354211" cy="1400530"/>
          </a:xfrm>
        </p:spPr>
        <p:txBody>
          <a:bodyPr/>
          <a:lstStyle/>
          <a:p>
            <a:r>
              <a:rPr lang="en-IN" b="1" dirty="0"/>
              <a:t>Creating </a:t>
            </a:r>
            <a:r>
              <a:rPr lang="en-US" b="1" dirty="0"/>
              <a:t>INTERNET </a:t>
            </a:r>
            <a:r>
              <a:rPr lang="en-US" b="1" dirty="0" smtClean="0"/>
              <a:t>GATEWAY</a:t>
            </a:r>
            <a:r>
              <a:rPr lang="en-IN" dirty="0"/>
              <a:t> </a:t>
            </a:r>
            <a:r>
              <a:rPr lang="en-IN" b="1" dirty="0" smtClean="0"/>
              <a:t>Using </a:t>
            </a:r>
            <a:r>
              <a:rPr lang="en-IN" b="1" dirty="0"/>
              <a:t>Terraform</a:t>
            </a:r>
            <a:endParaRPr lang="en-IN" dirty="0"/>
          </a:p>
        </p:txBody>
      </p:sp>
      <p:sp>
        <p:nvSpPr>
          <p:cNvPr id="3" name="Content Placeholder 2"/>
          <p:cNvSpPr>
            <a:spLocks noGrp="1"/>
          </p:cNvSpPr>
          <p:nvPr>
            <p:ph idx="1"/>
          </p:nvPr>
        </p:nvSpPr>
        <p:spPr>
          <a:xfrm>
            <a:off x="344453" y="1400530"/>
            <a:ext cx="11608734" cy="5326144"/>
          </a:xfrm>
        </p:spPr>
        <p:txBody>
          <a:bodyPr/>
          <a:lstStyle/>
          <a:p>
            <a:pPr marL="0" indent="0">
              <a:buNone/>
            </a:pPr>
            <a:r>
              <a:rPr lang="en-US" dirty="0" smtClean="0"/>
              <a:t>STEP7: Again Create </a:t>
            </a:r>
            <a:r>
              <a:rPr lang="en-US" dirty="0"/>
              <a:t>a new file in VPC_Creation . </a:t>
            </a:r>
            <a:endParaRPr lang="en-US" dirty="0" smtClean="0"/>
          </a:p>
          <a:p>
            <a:pPr marL="0" indent="0">
              <a:buNone/>
            </a:pPr>
            <a:r>
              <a:rPr lang="en-US" dirty="0" smtClean="0"/>
              <a:t>Here </a:t>
            </a:r>
            <a:r>
              <a:rPr lang="en-US" dirty="0"/>
              <a:t>I have created </a:t>
            </a:r>
            <a:r>
              <a:rPr lang="en-US" dirty="0" smtClean="0"/>
              <a:t>a </a:t>
            </a:r>
            <a:r>
              <a:rPr lang="en-US" dirty="0"/>
              <a:t>new file and named it as </a:t>
            </a:r>
            <a:r>
              <a:rPr lang="en-US" dirty="0" smtClean="0"/>
              <a:t>igw.tf</a:t>
            </a:r>
            <a:endParaRPr lang="en-US" dirty="0"/>
          </a:p>
          <a:p>
            <a:pPr marL="0" indent="0">
              <a:buNone/>
            </a:pPr>
            <a:r>
              <a:rPr lang="en-US" dirty="0" smtClean="0"/>
              <a:t>STEP8: Paste </a:t>
            </a:r>
            <a:r>
              <a:rPr lang="en-US" dirty="0"/>
              <a:t>the following code in the file and open </a:t>
            </a:r>
          </a:p>
          <a:p>
            <a:pPr marL="0" indent="0">
              <a:buNone/>
            </a:pPr>
            <a:r>
              <a:rPr lang="en-US" dirty="0"/>
              <a:t>The New Terminal</a:t>
            </a:r>
          </a:p>
          <a:p>
            <a:pPr marL="0" indent="0">
              <a:buNone/>
            </a:pPr>
            <a:r>
              <a:rPr lang="en-IN" dirty="0" smtClean="0"/>
              <a:t>STEP9: </a:t>
            </a:r>
            <a:r>
              <a:rPr lang="en-IN" dirty="0"/>
              <a:t>Then do the </a:t>
            </a:r>
            <a:r>
              <a:rPr lang="en-IN" dirty="0" smtClean="0"/>
              <a:t>terraform </a:t>
            </a:r>
            <a:r>
              <a:rPr lang="en-IN" dirty="0" err="1"/>
              <a:t>init</a:t>
            </a:r>
            <a:r>
              <a:rPr lang="en-IN" dirty="0"/>
              <a:t>, terraform plan and </a:t>
            </a:r>
            <a:endParaRPr lang="en-IN" dirty="0" smtClean="0"/>
          </a:p>
          <a:p>
            <a:pPr marL="0" indent="0">
              <a:buNone/>
            </a:pPr>
            <a:r>
              <a:rPr lang="en-IN" dirty="0" smtClean="0"/>
              <a:t>terraform </a:t>
            </a:r>
            <a:r>
              <a:rPr lang="en-IN" dirty="0"/>
              <a:t>apply</a:t>
            </a:r>
          </a:p>
          <a:p>
            <a:pPr marL="0" indent="0">
              <a:buNone/>
            </a:pPr>
            <a:endParaRPr lang="en-IN" dirty="0"/>
          </a:p>
        </p:txBody>
      </p:sp>
      <p:sp>
        <p:nvSpPr>
          <p:cNvPr id="4" name="Rectangle 3"/>
          <p:cNvSpPr/>
          <p:nvPr/>
        </p:nvSpPr>
        <p:spPr>
          <a:xfrm>
            <a:off x="7711126" y="1545996"/>
            <a:ext cx="4072379" cy="2243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resource "aws_internet_gateway" "demo-igw" {</a:t>
            </a:r>
          </a:p>
          <a:p>
            <a:r>
              <a:rPr lang="en-IN"/>
              <a:t>  vpc_id = aws_vpc.demo-vpc.id</a:t>
            </a:r>
          </a:p>
          <a:p>
            <a:r>
              <a:rPr lang="en-IN"/>
              <a:t>  tags = {</a:t>
            </a:r>
          </a:p>
          <a:p>
            <a:r>
              <a:rPr lang="en-IN"/>
              <a:t>    Name = "My-vpc-IGW"</a:t>
            </a:r>
          </a:p>
          <a:p>
            <a:r>
              <a:rPr lang="en-IN"/>
              <a:t>    }</a:t>
            </a:r>
          </a:p>
          <a:p>
            <a:r>
              <a:rPr lang="en-IN"/>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95" y="4025245"/>
            <a:ext cx="9550891" cy="2648086"/>
          </a:xfrm>
          <a:prstGeom prst="rect">
            <a:avLst/>
          </a:prstGeom>
          <a:ln>
            <a:solidFill>
              <a:srgbClr val="00B0F0"/>
            </a:solidFill>
          </a:ln>
        </p:spPr>
      </p:pic>
    </p:spTree>
    <p:extLst>
      <p:ext uri="{BB962C8B-B14F-4D97-AF65-F5344CB8AC3E}">
        <p14:creationId xmlns:p14="http://schemas.microsoft.com/office/powerpoint/2010/main" val="3798661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Creating </a:t>
            </a:r>
            <a:r>
              <a:rPr lang="en-US" b="1" dirty="0" smtClean="0"/>
              <a:t>Subnets </a:t>
            </a:r>
            <a:r>
              <a:rPr lang="en-IN" b="1" dirty="0" smtClean="0"/>
              <a:t>Using </a:t>
            </a:r>
            <a:r>
              <a:rPr lang="en-IN" b="1" dirty="0"/>
              <a:t>Terraform</a:t>
            </a:r>
            <a:endParaRPr lang="en-IN" dirty="0"/>
          </a:p>
        </p:txBody>
      </p:sp>
      <p:sp>
        <p:nvSpPr>
          <p:cNvPr id="3" name="Content Placeholder 2"/>
          <p:cNvSpPr>
            <a:spLocks noGrp="1"/>
          </p:cNvSpPr>
          <p:nvPr>
            <p:ph idx="1"/>
          </p:nvPr>
        </p:nvSpPr>
        <p:spPr>
          <a:xfrm>
            <a:off x="646111" y="1376314"/>
            <a:ext cx="11231661" cy="5194168"/>
          </a:xfrm>
        </p:spPr>
        <p:txBody>
          <a:bodyPr/>
          <a:lstStyle/>
          <a:p>
            <a:pPr marL="0" indent="0">
              <a:buNone/>
            </a:pPr>
            <a:r>
              <a:rPr lang="en-US" dirty="0" smtClean="0"/>
              <a:t>STEP10: </a:t>
            </a:r>
            <a:r>
              <a:rPr lang="en-US" dirty="0"/>
              <a:t>Again Create a new file in VPC_Creation . </a:t>
            </a:r>
            <a:endParaRPr lang="en-US" dirty="0" smtClean="0"/>
          </a:p>
          <a:p>
            <a:pPr marL="0" indent="0">
              <a:buNone/>
            </a:pPr>
            <a:r>
              <a:rPr lang="en-US" dirty="0" smtClean="0"/>
              <a:t>Here </a:t>
            </a:r>
            <a:r>
              <a:rPr lang="en-US" dirty="0"/>
              <a:t>I have created </a:t>
            </a:r>
            <a:r>
              <a:rPr lang="en-US" dirty="0" smtClean="0"/>
              <a:t>a </a:t>
            </a:r>
            <a:r>
              <a:rPr lang="en-US" dirty="0"/>
              <a:t>new file and named it as </a:t>
            </a:r>
            <a:r>
              <a:rPr lang="en-US" dirty="0" smtClean="0"/>
              <a:t>subnets.tf</a:t>
            </a:r>
            <a:endParaRPr lang="en-US" dirty="0"/>
          </a:p>
          <a:p>
            <a:pPr marL="0" indent="0">
              <a:buNone/>
            </a:pPr>
            <a:r>
              <a:rPr lang="en-US" dirty="0" smtClean="0"/>
              <a:t>STEP11: Paste </a:t>
            </a:r>
            <a:r>
              <a:rPr lang="en-US" dirty="0"/>
              <a:t>the following code in the file and open </a:t>
            </a:r>
          </a:p>
          <a:p>
            <a:pPr marL="0" indent="0">
              <a:buNone/>
            </a:pPr>
            <a:r>
              <a:rPr lang="en-US" dirty="0"/>
              <a:t>The New Terminal</a:t>
            </a:r>
          </a:p>
          <a:p>
            <a:pPr marL="0" indent="0">
              <a:buNone/>
            </a:pPr>
            <a:r>
              <a:rPr lang="en-IN" dirty="0" smtClean="0"/>
              <a:t>STEP12: </a:t>
            </a:r>
            <a:r>
              <a:rPr lang="en-IN" dirty="0"/>
              <a:t>Then do the terraform </a:t>
            </a:r>
            <a:r>
              <a:rPr lang="en-IN" dirty="0" err="1"/>
              <a:t>init</a:t>
            </a:r>
            <a:r>
              <a:rPr lang="en-IN" dirty="0"/>
              <a:t>, terraform plan and </a:t>
            </a:r>
          </a:p>
          <a:p>
            <a:pPr marL="0" indent="0">
              <a:buNone/>
            </a:pPr>
            <a:r>
              <a:rPr lang="en-IN" dirty="0"/>
              <a:t>terraform </a:t>
            </a:r>
            <a:r>
              <a:rPr lang="en-IN" dirty="0" smtClean="0"/>
              <a:t>apply</a:t>
            </a:r>
          </a:p>
          <a:p>
            <a:pPr marL="0" indent="0">
              <a:buNone/>
            </a:pPr>
            <a:endParaRPr lang="en-IN" dirty="0"/>
          </a:p>
          <a:p>
            <a:pPr marL="0" indent="0">
              <a:buNone/>
            </a:pPr>
            <a:endParaRPr lang="en-IN" dirty="0"/>
          </a:p>
        </p:txBody>
      </p:sp>
      <p:sp>
        <p:nvSpPr>
          <p:cNvPr id="4" name="Rectangle 3"/>
          <p:cNvSpPr/>
          <p:nvPr/>
        </p:nvSpPr>
        <p:spPr>
          <a:xfrm>
            <a:off x="8276732" y="1338607"/>
            <a:ext cx="3601040" cy="5481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100" dirty="0" smtClean="0"/>
          </a:p>
          <a:p>
            <a:endParaRPr lang="en-IN" sz="1100" dirty="0"/>
          </a:p>
          <a:p>
            <a:r>
              <a:rPr lang="en-IN" sz="1100" dirty="0" smtClean="0"/>
              <a:t>resource </a:t>
            </a:r>
            <a:r>
              <a:rPr lang="en-IN" sz="1100" dirty="0"/>
              <a:t>"</a:t>
            </a:r>
            <a:r>
              <a:rPr lang="en-IN" sz="1100" dirty="0" err="1"/>
              <a:t>aws_subnet</a:t>
            </a:r>
            <a:r>
              <a:rPr lang="en-IN" sz="1100" dirty="0"/>
              <a:t>" "private-subnet-1" {</a:t>
            </a:r>
          </a:p>
          <a:p>
            <a:r>
              <a:rPr lang="en-IN" sz="1100" dirty="0"/>
              <a:t>      </a:t>
            </a:r>
            <a:r>
              <a:rPr lang="en-IN" sz="1100" dirty="0" err="1"/>
              <a:t>vpc_id</a:t>
            </a:r>
            <a:r>
              <a:rPr lang="en-IN" sz="1100" dirty="0"/>
              <a:t>     = aws_vpc.demo-vpc.id</a:t>
            </a:r>
          </a:p>
          <a:p>
            <a:r>
              <a:rPr lang="en-IN" sz="1100" dirty="0"/>
              <a:t>      </a:t>
            </a:r>
            <a:r>
              <a:rPr lang="en-IN" sz="1100" dirty="0" err="1"/>
              <a:t>cidr_block</a:t>
            </a:r>
            <a:r>
              <a:rPr lang="en-IN" sz="1100" dirty="0"/>
              <a:t> = "10.0.1.0/24"</a:t>
            </a:r>
          </a:p>
          <a:p>
            <a:r>
              <a:rPr lang="en-IN" sz="1100" dirty="0"/>
              <a:t>      </a:t>
            </a:r>
            <a:r>
              <a:rPr lang="en-IN" sz="1100" dirty="0" err="1"/>
              <a:t>availability_zone</a:t>
            </a:r>
            <a:r>
              <a:rPr lang="en-IN" sz="1100" dirty="0"/>
              <a:t> = "ap-northeast-1a"</a:t>
            </a:r>
          </a:p>
          <a:p>
            <a:r>
              <a:rPr lang="en-IN" sz="1100" dirty="0"/>
              <a:t>      tags = {</a:t>
            </a:r>
          </a:p>
          <a:p>
            <a:r>
              <a:rPr lang="en-IN" sz="1100" dirty="0"/>
              <a:t>      Name = "private-subnet-1"</a:t>
            </a:r>
          </a:p>
          <a:p>
            <a:r>
              <a:rPr lang="en-IN" sz="1100" dirty="0"/>
              <a:t>          }</a:t>
            </a:r>
          </a:p>
          <a:p>
            <a:r>
              <a:rPr lang="en-IN" sz="1100" dirty="0"/>
              <a:t>       </a:t>
            </a:r>
            <a:r>
              <a:rPr lang="en-IN" sz="1100" dirty="0" smtClean="0"/>
              <a:t>}</a:t>
            </a:r>
            <a:r>
              <a:rPr lang="en-IN" sz="1100" dirty="0"/>
              <a:t/>
            </a:r>
            <a:br>
              <a:rPr lang="en-IN" sz="1100" dirty="0"/>
            </a:br>
            <a:r>
              <a:rPr lang="en-IN" sz="1100" dirty="0"/>
              <a:t>      resource "</a:t>
            </a:r>
            <a:r>
              <a:rPr lang="en-IN" sz="1100" dirty="0" err="1"/>
              <a:t>aws_subnet</a:t>
            </a:r>
            <a:r>
              <a:rPr lang="en-IN" sz="1100" dirty="0"/>
              <a:t>" "private-subnet-2" {</a:t>
            </a:r>
          </a:p>
          <a:p>
            <a:r>
              <a:rPr lang="en-IN" sz="1100" dirty="0"/>
              <a:t>      </a:t>
            </a:r>
            <a:r>
              <a:rPr lang="en-IN" sz="1100" dirty="0" err="1"/>
              <a:t>vpc_id</a:t>
            </a:r>
            <a:r>
              <a:rPr lang="en-IN" sz="1100" dirty="0"/>
              <a:t>     = aws_vpc.demo-vpc.id</a:t>
            </a:r>
          </a:p>
          <a:p>
            <a:r>
              <a:rPr lang="en-IN" sz="1100" dirty="0"/>
              <a:t>      </a:t>
            </a:r>
            <a:r>
              <a:rPr lang="en-IN" sz="1100" dirty="0" err="1"/>
              <a:t>cidr_block</a:t>
            </a:r>
            <a:r>
              <a:rPr lang="en-IN" sz="1100" dirty="0"/>
              <a:t> = "10.0.2.0/24"</a:t>
            </a:r>
          </a:p>
          <a:p>
            <a:r>
              <a:rPr lang="en-IN" sz="1100" dirty="0"/>
              <a:t>      </a:t>
            </a:r>
            <a:r>
              <a:rPr lang="en-IN" sz="1100" dirty="0" err="1"/>
              <a:t>availability_zone</a:t>
            </a:r>
            <a:r>
              <a:rPr lang="en-IN" sz="1100" dirty="0"/>
              <a:t> = "ap-northeast-1c"</a:t>
            </a:r>
          </a:p>
          <a:p>
            <a:r>
              <a:rPr lang="en-IN" sz="1100" dirty="0"/>
              <a:t>      tags = {</a:t>
            </a:r>
          </a:p>
          <a:p>
            <a:r>
              <a:rPr lang="en-IN" sz="1100" dirty="0"/>
              <a:t>      Name = "private-subnet-2"</a:t>
            </a:r>
          </a:p>
          <a:p>
            <a:r>
              <a:rPr lang="en-IN" sz="1100" dirty="0"/>
              <a:t>         }</a:t>
            </a:r>
          </a:p>
          <a:p>
            <a:r>
              <a:rPr lang="en-IN" sz="1100" dirty="0"/>
              <a:t>      </a:t>
            </a:r>
            <a:r>
              <a:rPr lang="en-IN" sz="1100" dirty="0" smtClean="0"/>
              <a:t>}</a:t>
            </a:r>
            <a:r>
              <a:rPr lang="en-IN" sz="1100" dirty="0"/>
              <a:t/>
            </a:r>
            <a:br>
              <a:rPr lang="en-IN" sz="1100" dirty="0"/>
            </a:br>
            <a:r>
              <a:rPr lang="en-IN" sz="1100" dirty="0"/>
              <a:t>       resource "</a:t>
            </a:r>
            <a:r>
              <a:rPr lang="en-IN" sz="1100" dirty="0" err="1"/>
              <a:t>aws_subnet</a:t>
            </a:r>
            <a:r>
              <a:rPr lang="en-IN" sz="1100" dirty="0"/>
              <a:t>" "public-subnet-1" {</a:t>
            </a:r>
          </a:p>
          <a:p>
            <a:r>
              <a:rPr lang="en-IN" sz="1100" dirty="0"/>
              <a:t>      </a:t>
            </a:r>
            <a:r>
              <a:rPr lang="en-IN" sz="1100" dirty="0" err="1"/>
              <a:t>vpc_id</a:t>
            </a:r>
            <a:r>
              <a:rPr lang="en-IN" sz="1100" dirty="0"/>
              <a:t>     = aws_vpc.demo-vpc.id</a:t>
            </a:r>
          </a:p>
          <a:p>
            <a:r>
              <a:rPr lang="en-IN" sz="1100" dirty="0"/>
              <a:t>      </a:t>
            </a:r>
            <a:r>
              <a:rPr lang="en-IN" sz="1100" dirty="0" err="1"/>
              <a:t>cidr_block</a:t>
            </a:r>
            <a:r>
              <a:rPr lang="en-IN" sz="1100" dirty="0"/>
              <a:t> = "10.0.3.0/24"</a:t>
            </a:r>
          </a:p>
          <a:p>
            <a:r>
              <a:rPr lang="en-IN" sz="1100" dirty="0"/>
              <a:t>       </a:t>
            </a:r>
            <a:r>
              <a:rPr lang="en-IN" sz="1100" dirty="0" err="1"/>
              <a:t>availability_zone</a:t>
            </a:r>
            <a:r>
              <a:rPr lang="en-IN" sz="1100" dirty="0"/>
              <a:t> = "ap-northeast-1a"</a:t>
            </a:r>
          </a:p>
          <a:p>
            <a:r>
              <a:rPr lang="en-IN" sz="1100" dirty="0"/>
              <a:t>      tags = {</a:t>
            </a:r>
          </a:p>
          <a:p>
            <a:r>
              <a:rPr lang="en-IN" sz="1100" dirty="0"/>
              <a:t>       Name = "public-subnet-1"</a:t>
            </a:r>
          </a:p>
          <a:p>
            <a:r>
              <a:rPr lang="en-IN" sz="1100" dirty="0"/>
              <a:t>             }</a:t>
            </a:r>
          </a:p>
          <a:p>
            <a:r>
              <a:rPr lang="en-IN" sz="1100" dirty="0"/>
              <a:t>        }</a:t>
            </a:r>
          </a:p>
          <a:p>
            <a:r>
              <a:rPr lang="en-IN" sz="1100" dirty="0"/>
              <a:t>        resource "</a:t>
            </a:r>
            <a:r>
              <a:rPr lang="en-IN" sz="1100" dirty="0" err="1"/>
              <a:t>aws_subnet</a:t>
            </a:r>
            <a:r>
              <a:rPr lang="en-IN" sz="1100" dirty="0"/>
              <a:t>" "public-subnet-2" {</a:t>
            </a:r>
          </a:p>
          <a:p>
            <a:r>
              <a:rPr lang="en-IN" sz="1100" dirty="0"/>
              <a:t>       </a:t>
            </a:r>
            <a:r>
              <a:rPr lang="en-IN" sz="1100" dirty="0" err="1"/>
              <a:t>vpc_id</a:t>
            </a:r>
            <a:r>
              <a:rPr lang="en-IN" sz="1100" dirty="0"/>
              <a:t>     = aws_vpc.demo-vpc.id</a:t>
            </a:r>
          </a:p>
          <a:p>
            <a:r>
              <a:rPr lang="en-IN" sz="1100" dirty="0"/>
              <a:t>       </a:t>
            </a:r>
            <a:r>
              <a:rPr lang="en-IN" sz="1100" dirty="0" err="1"/>
              <a:t>cidr_block</a:t>
            </a:r>
            <a:r>
              <a:rPr lang="en-IN" sz="1100" dirty="0"/>
              <a:t> = "10.0.4.0/24"</a:t>
            </a:r>
          </a:p>
          <a:p>
            <a:r>
              <a:rPr lang="en-IN" sz="1100" dirty="0"/>
              <a:t>       </a:t>
            </a:r>
            <a:r>
              <a:rPr lang="en-IN" sz="1100" dirty="0" err="1"/>
              <a:t>availability_zone</a:t>
            </a:r>
            <a:r>
              <a:rPr lang="en-IN" sz="1100" dirty="0"/>
              <a:t> = "ap-northeast-1c"</a:t>
            </a:r>
          </a:p>
          <a:p>
            <a:r>
              <a:rPr lang="en-IN" sz="1100" dirty="0"/>
              <a:t>       tags = {</a:t>
            </a:r>
          </a:p>
          <a:p>
            <a:r>
              <a:rPr lang="en-IN" sz="1100" dirty="0"/>
              <a:t>       Name = "public-subnet-2"</a:t>
            </a:r>
          </a:p>
          <a:p>
            <a:r>
              <a:rPr lang="en-IN" sz="1100" dirty="0"/>
              <a:t>            }</a:t>
            </a:r>
          </a:p>
          <a:p>
            <a:r>
              <a:rPr lang="en-IN" sz="1100" dirty="0"/>
              <a:t>        }</a:t>
            </a:r>
          </a:p>
          <a:p>
            <a:r>
              <a:rPr lang="en-IN" sz="1000" dirty="0"/>
              <a:t/>
            </a:r>
            <a:br>
              <a:rPr lang="en-IN" sz="1000" dirty="0"/>
            </a:br>
            <a:endParaRPr lang="en-IN" sz="1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4084164"/>
            <a:ext cx="7432660" cy="2611224"/>
          </a:xfrm>
          <a:prstGeom prst="rect">
            <a:avLst/>
          </a:prstGeom>
          <a:ln>
            <a:solidFill>
              <a:srgbClr val="00B0F0"/>
            </a:solidFill>
          </a:ln>
        </p:spPr>
      </p:pic>
    </p:spTree>
    <p:extLst>
      <p:ext uri="{BB962C8B-B14F-4D97-AF65-F5344CB8AC3E}">
        <p14:creationId xmlns:p14="http://schemas.microsoft.com/office/powerpoint/2010/main" val="26626040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44" y="396157"/>
            <a:ext cx="10251275" cy="1400530"/>
          </a:xfrm>
        </p:spPr>
        <p:txBody>
          <a:bodyPr/>
          <a:lstStyle/>
          <a:p>
            <a:r>
              <a:rPr lang="en-IN" b="1" dirty="0"/>
              <a:t>Creating </a:t>
            </a:r>
            <a:r>
              <a:rPr lang="en-US" b="1" dirty="0" smtClean="0"/>
              <a:t>Route Tables </a:t>
            </a:r>
            <a:r>
              <a:rPr lang="en-IN" b="1" dirty="0"/>
              <a:t>Using Terraform</a:t>
            </a:r>
            <a:endParaRPr lang="en-IN" dirty="0"/>
          </a:p>
        </p:txBody>
      </p:sp>
      <p:sp>
        <p:nvSpPr>
          <p:cNvPr id="3" name="Content Placeholder 2"/>
          <p:cNvSpPr>
            <a:spLocks noGrp="1"/>
          </p:cNvSpPr>
          <p:nvPr>
            <p:ph idx="1"/>
          </p:nvPr>
        </p:nvSpPr>
        <p:spPr>
          <a:xfrm>
            <a:off x="450944" y="1253766"/>
            <a:ext cx="11577658" cy="5363850"/>
          </a:xfrm>
        </p:spPr>
        <p:txBody>
          <a:bodyPr/>
          <a:lstStyle/>
          <a:p>
            <a:pPr marL="0" indent="0">
              <a:buNone/>
            </a:pPr>
            <a:r>
              <a:rPr lang="en-US" dirty="0" smtClean="0"/>
              <a:t>STEP13: </a:t>
            </a:r>
            <a:r>
              <a:rPr lang="en-US" dirty="0"/>
              <a:t>Again Create a new file in VPC_Creation . </a:t>
            </a:r>
            <a:endParaRPr lang="en-US" dirty="0" smtClean="0"/>
          </a:p>
          <a:p>
            <a:pPr marL="0" indent="0">
              <a:buNone/>
            </a:pPr>
            <a:r>
              <a:rPr lang="en-US" dirty="0" smtClean="0"/>
              <a:t>Here </a:t>
            </a:r>
            <a:r>
              <a:rPr lang="en-US" dirty="0"/>
              <a:t>I have created </a:t>
            </a:r>
            <a:r>
              <a:rPr lang="en-US" dirty="0" smtClean="0"/>
              <a:t>a </a:t>
            </a:r>
            <a:r>
              <a:rPr lang="en-US" dirty="0"/>
              <a:t>new file and named it as </a:t>
            </a:r>
            <a:endParaRPr lang="en-US" dirty="0" smtClean="0"/>
          </a:p>
          <a:p>
            <a:pPr marL="0" indent="0">
              <a:buNone/>
            </a:pPr>
            <a:r>
              <a:rPr lang="en-US" dirty="0" smtClean="0"/>
              <a:t>Routetable.tf</a:t>
            </a:r>
            <a:endParaRPr lang="en-US" dirty="0"/>
          </a:p>
          <a:p>
            <a:pPr marL="0" indent="0">
              <a:buNone/>
            </a:pPr>
            <a:r>
              <a:rPr lang="en-US" dirty="0" smtClean="0"/>
              <a:t>STEP14: Paste </a:t>
            </a:r>
            <a:r>
              <a:rPr lang="en-US" dirty="0"/>
              <a:t>the following code in the file and open </a:t>
            </a:r>
          </a:p>
          <a:p>
            <a:pPr marL="0" indent="0">
              <a:buNone/>
            </a:pPr>
            <a:r>
              <a:rPr lang="en-US" dirty="0"/>
              <a:t>The New Terminal</a:t>
            </a:r>
          </a:p>
          <a:p>
            <a:pPr marL="0" indent="0">
              <a:buNone/>
            </a:pPr>
            <a:r>
              <a:rPr lang="en-IN" dirty="0" smtClean="0"/>
              <a:t>STEP15: </a:t>
            </a:r>
            <a:r>
              <a:rPr lang="en-IN" dirty="0"/>
              <a:t>Then do the terraform </a:t>
            </a:r>
            <a:r>
              <a:rPr lang="en-IN" dirty="0" err="1"/>
              <a:t>init</a:t>
            </a:r>
            <a:r>
              <a:rPr lang="en-IN" dirty="0"/>
              <a:t>, terraform plan and </a:t>
            </a:r>
          </a:p>
          <a:p>
            <a:pPr marL="0" indent="0">
              <a:buNone/>
            </a:pPr>
            <a:r>
              <a:rPr lang="en-IN" dirty="0"/>
              <a:t>terraform </a:t>
            </a:r>
            <a:r>
              <a:rPr lang="en-IN" dirty="0" smtClean="0"/>
              <a:t>apply</a:t>
            </a:r>
          </a:p>
          <a:p>
            <a:pPr marL="0" indent="0">
              <a:buNone/>
            </a:pPr>
            <a:endParaRPr lang="en-IN" dirty="0"/>
          </a:p>
        </p:txBody>
      </p:sp>
      <p:sp>
        <p:nvSpPr>
          <p:cNvPr id="4" name="Rectangle 3"/>
          <p:cNvSpPr/>
          <p:nvPr/>
        </p:nvSpPr>
        <p:spPr>
          <a:xfrm>
            <a:off x="7965649" y="1253766"/>
            <a:ext cx="4062953" cy="5439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200" dirty="0" smtClean="0"/>
          </a:p>
          <a:p>
            <a:endParaRPr lang="en-IN" sz="1200" dirty="0"/>
          </a:p>
          <a:p>
            <a:endParaRPr lang="en-IN" sz="1200" dirty="0" smtClean="0"/>
          </a:p>
          <a:p>
            <a:r>
              <a:rPr lang="en-IN" sz="1200" dirty="0" smtClean="0"/>
              <a:t>resource </a:t>
            </a:r>
            <a:r>
              <a:rPr lang="en-IN" sz="1200" dirty="0"/>
              <a:t>"</a:t>
            </a:r>
            <a:r>
              <a:rPr lang="en-IN" sz="1200" dirty="0" err="1"/>
              <a:t>aws_route_table</a:t>
            </a:r>
            <a:r>
              <a:rPr lang="en-IN" sz="1200" dirty="0"/>
              <a:t>" "public-route-table" {</a:t>
            </a:r>
          </a:p>
          <a:p>
            <a:r>
              <a:rPr lang="en-IN" sz="1200" dirty="0"/>
              <a:t>   </a:t>
            </a:r>
            <a:r>
              <a:rPr lang="en-IN" sz="1200" dirty="0" err="1"/>
              <a:t>vpc_id</a:t>
            </a:r>
            <a:r>
              <a:rPr lang="en-IN" sz="1200" dirty="0"/>
              <a:t> = aws_vpc.demo-vpc.id</a:t>
            </a:r>
          </a:p>
          <a:p>
            <a:r>
              <a:rPr lang="en-IN" sz="1200" dirty="0"/>
              <a:t>   tags = {</a:t>
            </a:r>
          </a:p>
          <a:p>
            <a:r>
              <a:rPr lang="en-IN" sz="1200" dirty="0"/>
              <a:t>    Name = "public-route-table"</a:t>
            </a:r>
          </a:p>
          <a:p>
            <a:r>
              <a:rPr lang="en-IN" sz="1200" dirty="0"/>
              <a:t>           }</a:t>
            </a:r>
          </a:p>
          <a:p>
            <a:r>
              <a:rPr lang="en-IN" sz="1200" dirty="0"/>
              <a:t>      }</a:t>
            </a:r>
          </a:p>
          <a:p>
            <a:r>
              <a:rPr lang="en-IN" sz="1200" dirty="0"/>
              <a:t/>
            </a:r>
            <a:br>
              <a:rPr lang="en-IN" sz="1200" dirty="0"/>
            </a:br>
            <a:r>
              <a:rPr lang="en-IN" sz="1200" dirty="0"/>
              <a:t>    resource "</a:t>
            </a:r>
            <a:r>
              <a:rPr lang="en-IN" sz="1200" dirty="0" err="1"/>
              <a:t>aws_route</a:t>
            </a:r>
            <a:r>
              <a:rPr lang="en-IN" sz="1200" dirty="0"/>
              <a:t>" "public-route" {</a:t>
            </a:r>
          </a:p>
          <a:p>
            <a:r>
              <a:rPr lang="en-IN" sz="1200" dirty="0"/>
              <a:t>    </a:t>
            </a:r>
            <a:r>
              <a:rPr lang="en-IN" sz="1200" dirty="0" err="1"/>
              <a:t>route_table_id</a:t>
            </a:r>
            <a:r>
              <a:rPr lang="en-IN" sz="1200" dirty="0"/>
              <a:t>         = aws_route_table.public-route-table.id</a:t>
            </a:r>
          </a:p>
          <a:p>
            <a:r>
              <a:rPr lang="en-IN" sz="1200" dirty="0"/>
              <a:t>    </a:t>
            </a:r>
            <a:r>
              <a:rPr lang="en-IN" sz="1200" dirty="0" err="1"/>
              <a:t>destination_cidr_block</a:t>
            </a:r>
            <a:r>
              <a:rPr lang="en-IN" sz="1200" dirty="0"/>
              <a:t> = "0.0.0.0/0"</a:t>
            </a:r>
          </a:p>
          <a:p>
            <a:r>
              <a:rPr lang="en-IN" sz="1200" dirty="0"/>
              <a:t>    </a:t>
            </a:r>
            <a:r>
              <a:rPr lang="en-IN" sz="1200" dirty="0" err="1"/>
              <a:t>gateway_id</a:t>
            </a:r>
            <a:r>
              <a:rPr lang="en-IN" sz="1200" dirty="0"/>
              <a:t>             = aws_internet_gateway.demo-igw.id</a:t>
            </a:r>
          </a:p>
          <a:p>
            <a:r>
              <a:rPr lang="en-IN" sz="1200" dirty="0"/>
              <a:t>             }</a:t>
            </a:r>
          </a:p>
          <a:p>
            <a:r>
              <a:rPr lang="en-IN" sz="1200" dirty="0"/>
              <a:t/>
            </a:r>
            <a:br>
              <a:rPr lang="en-IN" sz="1200" dirty="0"/>
            </a:br>
            <a:r>
              <a:rPr lang="en-IN" sz="1200" dirty="0"/>
              <a:t>     resource "</a:t>
            </a:r>
            <a:r>
              <a:rPr lang="en-IN" sz="1200" dirty="0" err="1"/>
              <a:t>aws_route_table_association</a:t>
            </a:r>
            <a:r>
              <a:rPr lang="en-IN" sz="1200" dirty="0"/>
              <a:t>" "public-subnet-1-association" {</a:t>
            </a:r>
          </a:p>
          <a:p>
            <a:r>
              <a:rPr lang="en-IN" sz="1200" dirty="0"/>
              <a:t>     </a:t>
            </a:r>
            <a:r>
              <a:rPr lang="en-IN" sz="1200" dirty="0" err="1"/>
              <a:t>subnet_id</a:t>
            </a:r>
            <a:r>
              <a:rPr lang="en-IN" sz="1200" dirty="0"/>
              <a:t>      = aws_subnet.public-subnet-1.id</a:t>
            </a:r>
          </a:p>
          <a:p>
            <a:r>
              <a:rPr lang="en-IN" sz="1200" dirty="0"/>
              <a:t>     </a:t>
            </a:r>
            <a:r>
              <a:rPr lang="en-IN" sz="1200" dirty="0" err="1"/>
              <a:t>route_table_id</a:t>
            </a:r>
            <a:r>
              <a:rPr lang="en-IN" sz="1200" dirty="0"/>
              <a:t> = aws_route_table.public-route-table.id</a:t>
            </a:r>
          </a:p>
          <a:p>
            <a:r>
              <a:rPr lang="en-IN" sz="1200" dirty="0"/>
              <a:t>           }</a:t>
            </a:r>
          </a:p>
          <a:p>
            <a:r>
              <a:rPr lang="en-IN" sz="1200" dirty="0"/>
              <a:t> </a:t>
            </a:r>
          </a:p>
          <a:p>
            <a:r>
              <a:rPr lang="en-IN" sz="1200" dirty="0"/>
              <a:t>      resource "</a:t>
            </a:r>
            <a:r>
              <a:rPr lang="en-IN" sz="1200" dirty="0" err="1"/>
              <a:t>aws_route_table_association</a:t>
            </a:r>
            <a:r>
              <a:rPr lang="en-IN" sz="1200" dirty="0"/>
              <a:t>" "public-subnet-2-association" {</a:t>
            </a:r>
          </a:p>
          <a:p>
            <a:r>
              <a:rPr lang="en-IN" sz="1200" dirty="0"/>
              <a:t>      </a:t>
            </a:r>
            <a:r>
              <a:rPr lang="en-IN" sz="1200" dirty="0" err="1"/>
              <a:t>subnet_id</a:t>
            </a:r>
            <a:r>
              <a:rPr lang="en-IN" sz="1200" dirty="0"/>
              <a:t>      = aws_subnet.public-subnet-2.id</a:t>
            </a:r>
          </a:p>
          <a:p>
            <a:r>
              <a:rPr lang="en-IN" sz="1200" dirty="0"/>
              <a:t>     </a:t>
            </a:r>
            <a:r>
              <a:rPr lang="en-IN" sz="1200" dirty="0" err="1"/>
              <a:t>route_table_id</a:t>
            </a:r>
            <a:r>
              <a:rPr lang="en-IN" sz="1200" dirty="0"/>
              <a:t> = aws_route_table.public-route-table.id</a:t>
            </a:r>
          </a:p>
          <a:p>
            <a:r>
              <a:rPr lang="en-IN" sz="1200" dirty="0"/>
              <a:t>            }</a:t>
            </a:r>
          </a:p>
          <a:p>
            <a:r>
              <a:rPr lang="en-IN" sz="1200" dirty="0"/>
              <a:t/>
            </a:r>
            <a:br>
              <a:rPr lang="en-IN" sz="1200" dirty="0"/>
            </a:br>
            <a:endParaRPr lang="en-IN"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44" y="4298623"/>
            <a:ext cx="7331081" cy="2436205"/>
          </a:xfrm>
          <a:prstGeom prst="rect">
            <a:avLst/>
          </a:prstGeom>
          <a:ln>
            <a:solidFill>
              <a:srgbClr val="00B0F0"/>
            </a:solidFill>
          </a:ln>
        </p:spPr>
      </p:pic>
    </p:spTree>
    <p:extLst>
      <p:ext uri="{BB962C8B-B14F-4D97-AF65-F5344CB8AC3E}">
        <p14:creationId xmlns:p14="http://schemas.microsoft.com/office/powerpoint/2010/main" val="2180994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332" y="132207"/>
            <a:ext cx="10986565" cy="1400530"/>
          </a:xfrm>
        </p:spPr>
        <p:txBody>
          <a:bodyPr/>
          <a:lstStyle/>
          <a:p>
            <a:r>
              <a:rPr lang="en-IN" b="1" dirty="0"/>
              <a:t>Creating </a:t>
            </a:r>
            <a:r>
              <a:rPr lang="en-US" b="1" dirty="0" smtClean="0"/>
              <a:t>NAT Gateway </a:t>
            </a:r>
            <a:r>
              <a:rPr lang="en-IN" b="1" dirty="0" smtClean="0"/>
              <a:t>Using </a:t>
            </a:r>
            <a:r>
              <a:rPr lang="en-IN" b="1" dirty="0"/>
              <a:t>Terraform</a:t>
            </a:r>
            <a:endParaRPr lang="en-IN" dirty="0"/>
          </a:p>
        </p:txBody>
      </p:sp>
      <p:sp>
        <p:nvSpPr>
          <p:cNvPr id="3" name="Content Placeholder 2"/>
          <p:cNvSpPr>
            <a:spLocks noGrp="1"/>
          </p:cNvSpPr>
          <p:nvPr>
            <p:ph idx="1"/>
          </p:nvPr>
        </p:nvSpPr>
        <p:spPr>
          <a:xfrm>
            <a:off x="231332" y="1225484"/>
            <a:ext cx="11825550" cy="5467547"/>
          </a:xfrm>
        </p:spPr>
        <p:txBody>
          <a:bodyPr/>
          <a:lstStyle/>
          <a:p>
            <a:pPr marL="0" indent="0">
              <a:buNone/>
            </a:pPr>
            <a:r>
              <a:rPr lang="en-US" dirty="0" smtClean="0"/>
              <a:t>STEP16: </a:t>
            </a:r>
            <a:r>
              <a:rPr lang="en-US" dirty="0"/>
              <a:t>Again Create a new file in VPC_Creation . </a:t>
            </a:r>
            <a:endParaRPr lang="en-US" dirty="0" smtClean="0"/>
          </a:p>
          <a:p>
            <a:pPr marL="0" indent="0">
              <a:buNone/>
            </a:pPr>
            <a:r>
              <a:rPr lang="en-US" dirty="0" smtClean="0"/>
              <a:t>Here </a:t>
            </a:r>
            <a:r>
              <a:rPr lang="en-US" dirty="0"/>
              <a:t>I have created </a:t>
            </a:r>
            <a:r>
              <a:rPr lang="en-US" dirty="0" smtClean="0"/>
              <a:t>a </a:t>
            </a:r>
            <a:r>
              <a:rPr lang="en-US" dirty="0"/>
              <a:t>new file and named it as </a:t>
            </a:r>
            <a:r>
              <a:rPr lang="en-US" dirty="0" smtClean="0"/>
              <a:t>nat.tf</a:t>
            </a:r>
            <a:endParaRPr lang="en-US" dirty="0"/>
          </a:p>
          <a:p>
            <a:pPr marL="0" indent="0">
              <a:buNone/>
            </a:pPr>
            <a:r>
              <a:rPr lang="en-US" dirty="0" smtClean="0"/>
              <a:t>STEP17: Paste </a:t>
            </a:r>
            <a:r>
              <a:rPr lang="en-US" dirty="0"/>
              <a:t>the following code in the file and open </a:t>
            </a:r>
          </a:p>
          <a:p>
            <a:pPr marL="0" indent="0">
              <a:buNone/>
            </a:pPr>
            <a:r>
              <a:rPr lang="en-US" dirty="0"/>
              <a:t>The New Terminal</a:t>
            </a:r>
          </a:p>
          <a:p>
            <a:pPr marL="0" indent="0">
              <a:buNone/>
            </a:pPr>
            <a:r>
              <a:rPr lang="en-IN" dirty="0" smtClean="0"/>
              <a:t>STEP18: </a:t>
            </a:r>
            <a:r>
              <a:rPr lang="en-IN" dirty="0"/>
              <a:t>Then do the terraform </a:t>
            </a:r>
            <a:r>
              <a:rPr lang="en-IN" dirty="0" err="1"/>
              <a:t>init</a:t>
            </a:r>
            <a:r>
              <a:rPr lang="en-IN" dirty="0"/>
              <a:t>, terraform plan and </a:t>
            </a:r>
          </a:p>
          <a:p>
            <a:pPr marL="0" indent="0">
              <a:buNone/>
            </a:pPr>
            <a:r>
              <a:rPr lang="en-IN" dirty="0"/>
              <a:t>terraform </a:t>
            </a:r>
            <a:r>
              <a:rPr lang="en-IN" dirty="0" smtClean="0"/>
              <a:t>apply</a:t>
            </a:r>
          </a:p>
          <a:p>
            <a:pPr marL="0" indent="0">
              <a:buNone/>
            </a:pPr>
            <a:endParaRPr lang="en-IN" dirty="0"/>
          </a:p>
          <a:p>
            <a:pPr marL="0" indent="0">
              <a:buNone/>
            </a:pPr>
            <a:endParaRPr lang="en-IN" dirty="0"/>
          </a:p>
          <a:p>
            <a:pPr marL="0" indent="0">
              <a:buNone/>
            </a:pPr>
            <a:endParaRPr lang="en-IN" dirty="0"/>
          </a:p>
        </p:txBody>
      </p:sp>
      <p:sp>
        <p:nvSpPr>
          <p:cNvPr id="4" name="Rectangle 3"/>
          <p:cNvSpPr/>
          <p:nvPr/>
        </p:nvSpPr>
        <p:spPr>
          <a:xfrm>
            <a:off x="7390614" y="1376313"/>
            <a:ext cx="4506013" cy="3403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600" dirty="0" smtClean="0"/>
          </a:p>
          <a:p>
            <a:endParaRPr lang="en-IN" sz="1600" dirty="0"/>
          </a:p>
          <a:p>
            <a:r>
              <a:rPr lang="en-IN" sz="1600" dirty="0" smtClean="0"/>
              <a:t>resource </a:t>
            </a:r>
            <a:r>
              <a:rPr lang="en-IN" sz="1600" dirty="0"/>
              <a:t>"</a:t>
            </a:r>
            <a:r>
              <a:rPr lang="en-IN" sz="1600" dirty="0" err="1"/>
              <a:t>aws_eip</a:t>
            </a:r>
            <a:r>
              <a:rPr lang="en-IN" sz="1600" dirty="0"/>
              <a:t>" "</a:t>
            </a:r>
            <a:r>
              <a:rPr lang="en-IN" sz="1600" dirty="0" err="1"/>
              <a:t>nat-eip</a:t>
            </a:r>
            <a:r>
              <a:rPr lang="en-IN" sz="1600" dirty="0"/>
              <a:t>" {</a:t>
            </a:r>
          </a:p>
          <a:p>
            <a:r>
              <a:rPr lang="en-IN" sz="1600" dirty="0"/>
              <a:t>  </a:t>
            </a:r>
            <a:r>
              <a:rPr lang="en-IN" sz="1600" dirty="0" err="1"/>
              <a:t>vpc</a:t>
            </a:r>
            <a:r>
              <a:rPr lang="en-IN" sz="1600" dirty="0"/>
              <a:t> = true</a:t>
            </a:r>
          </a:p>
          <a:p>
            <a:r>
              <a:rPr lang="en-IN" sz="1600" dirty="0"/>
              <a:t>}</a:t>
            </a:r>
          </a:p>
          <a:p>
            <a:r>
              <a:rPr lang="en-IN" sz="1600" dirty="0"/>
              <a:t/>
            </a:r>
            <a:br>
              <a:rPr lang="en-IN" sz="1600" dirty="0"/>
            </a:br>
            <a:r>
              <a:rPr lang="en-IN" sz="1600" dirty="0"/>
              <a:t>resource "</a:t>
            </a:r>
            <a:r>
              <a:rPr lang="en-IN" sz="1600" dirty="0" err="1"/>
              <a:t>aws_nat_gateway</a:t>
            </a:r>
            <a:r>
              <a:rPr lang="en-IN" sz="1600" dirty="0"/>
              <a:t>" "</a:t>
            </a:r>
            <a:r>
              <a:rPr lang="en-IN" sz="1600" dirty="0" err="1"/>
              <a:t>nat</a:t>
            </a:r>
            <a:r>
              <a:rPr lang="en-IN" sz="1600" dirty="0"/>
              <a:t>-gateway" {</a:t>
            </a:r>
          </a:p>
          <a:p>
            <a:r>
              <a:rPr lang="en-IN" sz="1600" dirty="0"/>
              <a:t>  </a:t>
            </a:r>
            <a:r>
              <a:rPr lang="en-IN" sz="1600" dirty="0" err="1"/>
              <a:t>allocation_id</a:t>
            </a:r>
            <a:r>
              <a:rPr lang="en-IN" sz="1600" dirty="0"/>
              <a:t> = aws_eip.nat-eip.id</a:t>
            </a:r>
          </a:p>
          <a:p>
            <a:r>
              <a:rPr lang="en-IN" sz="1600" dirty="0"/>
              <a:t>  </a:t>
            </a:r>
            <a:r>
              <a:rPr lang="en-IN" sz="1600" dirty="0" err="1"/>
              <a:t>subnet_id</a:t>
            </a:r>
            <a:r>
              <a:rPr lang="en-IN" sz="1600" dirty="0"/>
              <a:t>     = aws_subnet.public-subnet-1.id</a:t>
            </a:r>
          </a:p>
          <a:p>
            <a:r>
              <a:rPr lang="en-IN" sz="1600" dirty="0"/>
              <a:t>  tags = {</a:t>
            </a:r>
          </a:p>
          <a:p>
            <a:r>
              <a:rPr lang="en-IN" sz="1600" dirty="0"/>
              <a:t>    Name = "</a:t>
            </a:r>
            <a:r>
              <a:rPr lang="en-IN" sz="1600" dirty="0" err="1"/>
              <a:t>nat</a:t>
            </a:r>
            <a:r>
              <a:rPr lang="en-IN" sz="1600" dirty="0"/>
              <a:t>-gateway"</a:t>
            </a:r>
          </a:p>
          <a:p>
            <a:r>
              <a:rPr lang="en-IN" sz="1600" dirty="0"/>
              <a:t>  }</a:t>
            </a:r>
          </a:p>
          <a:p>
            <a:r>
              <a:rPr lang="en-IN" sz="1600" dirty="0"/>
              <a:t>}</a:t>
            </a:r>
          </a:p>
          <a:p>
            <a:r>
              <a:rPr lang="en-IN" sz="1600" dirty="0"/>
              <a:t/>
            </a:r>
            <a:br>
              <a:rPr lang="en-IN" sz="1600" dirty="0"/>
            </a:br>
            <a:endParaRPr lang="en-IN"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31" y="3855158"/>
            <a:ext cx="6999027" cy="2734178"/>
          </a:xfrm>
          <a:prstGeom prst="rect">
            <a:avLst/>
          </a:prstGeom>
          <a:ln>
            <a:solidFill>
              <a:srgbClr val="00B0F0"/>
            </a:solidFill>
          </a:ln>
        </p:spPr>
      </p:pic>
    </p:spTree>
    <p:extLst>
      <p:ext uri="{BB962C8B-B14F-4D97-AF65-F5344CB8AC3E}">
        <p14:creationId xmlns:p14="http://schemas.microsoft.com/office/powerpoint/2010/main" val="335811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219"/>
            <a:ext cx="10477518" cy="1400530"/>
          </a:xfrm>
        </p:spPr>
        <p:txBody>
          <a:bodyPr/>
          <a:lstStyle/>
          <a:p>
            <a:r>
              <a:rPr lang="en-IN" b="1" dirty="0"/>
              <a:t>Creating </a:t>
            </a:r>
            <a:r>
              <a:rPr lang="en-US" b="1" dirty="0" smtClean="0"/>
              <a:t>Security group </a:t>
            </a:r>
            <a:r>
              <a:rPr lang="en-IN" b="1" dirty="0" smtClean="0"/>
              <a:t>Using </a:t>
            </a:r>
            <a:r>
              <a:rPr lang="en-IN" b="1" dirty="0"/>
              <a:t>Terraform</a:t>
            </a:r>
            <a:endParaRPr lang="en-IN" dirty="0"/>
          </a:p>
        </p:txBody>
      </p:sp>
      <p:sp>
        <p:nvSpPr>
          <p:cNvPr id="3" name="Content Placeholder 2"/>
          <p:cNvSpPr>
            <a:spLocks noGrp="1"/>
          </p:cNvSpPr>
          <p:nvPr>
            <p:ph idx="1"/>
          </p:nvPr>
        </p:nvSpPr>
        <p:spPr>
          <a:xfrm>
            <a:off x="188536" y="1348034"/>
            <a:ext cx="11585542" cy="5335570"/>
          </a:xfrm>
        </p:spPr>
        <p:txBody>
          <a:bodyPr/>
          <a:lstStyle/>
          <a:p>
            <a:pPr marL="0" indent="0">
              <a:buNone/>
            </a:pPr>
            <a:r>
              <a:rPr lang="en-US" dirty="0" smtClean="0"/>
              <a:t>STEP19: </a:t>
            </a:r>
            <a:r>
              <a:rPr lang="en-US" dirty="0"/>
              <a:t>Again Create a new file in VPC_Creation . </a:t>
            </a:r>
            <a:endParaRPr lang="en-US" dirty="0" smtClean="0"/>
          </a:p>
          <a:p>
            <a:pPr marL="0" indent="0">
              <a:buNone/>
            </a:pPr>
            <a:r>
              <a:rPr lang="en-US" dirty="0" smtClean="0"/>
              <a:t>Here </a:t>
            </a:r>
            <a:r>
              <a:rPr lang="en-US" dirty="0"/>
              <a:t>I have created </a:t>
            </a:r>
            <a:r>
              <a:rPr lang="en-US" dirty="0" smtClean="0"/>
              <a:t>a </a:t>
            </a:r>
            <a:r>
              <a:rPr lang="en-US" dirty="0"/>
              <a:t>new file and named it as </a:t>
            </a:r>
            <a:r>
              <a:rPr lang="en-US" dirty="0" smtClean="0"/>
              <a:t>security.tf</a:t>
            </a:r>
            <a:endParaRPr lang="en-US" dirty="0"/>
          </a:p>
          <a:p>
            <a:pPr marL="0" indent="0">
              <a:buNone/>
            </a:pPr>
            <a:r>
              <a:rPr lang="en-US" dirty="0" smtClean="0"/>
              <a:t>STEP20: Paste </a:t>
            </a:r>
            <a:r>
              <a:rPr lang="en-US" dirty="0"/>
              <a:t>the following code in the file and open </a:t>
            </a:r>
          </a:p>
          <a:p>
            <a:pPr marL="0" indent="0">
              <a:buNone/>
            </a:pPr>
            <a:r>
              <a:rPr lang="en-US" dirty="0"/>
              <a:t>The New Terminal</a:t>
            </a:r>
          </a:p>
          <a:p>
            <a:pPr marL="0" indent="0">
              <a:buNone/>
            </a:pPr>
            <a:r>
              <a:rPr lang="en-IN" dirty="0" smtClean="0"/>
              <a:t>STEP21: </a:t>
            </a:r>
            <a:r>
              <a:rPr lang="en-IN" dirty="0"/>
              <a:t>Then do the terraform </a:t>
            </a:r>
            <a:r>
              <a:rPr lang="en-IN" dirty="0" err="1"/>
              <a:t>init</a:t>
            </a:r>
            <a:r>
              <a:rPr lang="en-IN" dirty="0"/>
              <a:t>, terraform plan and </a:t>
            </a:r>
          </a:p>
          <a:p>
            <a:pPr marL="0" indent="0">
              <a:buNone/>
            </a:pPr>
            <a:r>
              <a:rPr lang="en-IN" dirty="0"/>
              <a:t>terraform apply</a:t>
            </a:r>
          </a:p>
          <a:p>
            <a:pPr marL="0" indent="0">
              <a:buNone/>
            </a:pPr>
            <a:endParaRPr lang="en-IN" dirty="0"/>
          </a:p>
        </p:txBody>
      </p:sp>
      <p:sp>
        <p:nvSpPr>
          <p:cNvPr id="4" name="Rectangle 3"/>
          <p:cNvSpPr/>
          <p:nvPr/>
        </p:nvSpPr>
        <p:spPr>
          <a:xfrm>
            <a:off x="8389856" y="1466749"/>
            <a:ext cx="3289954" cy="51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300" dirty="0" smtClean="0"/>
          </a:p>
          <a:p>
            <a:endParaRPr lang="en-IN" sz="1300" dirty="0"/>
          </a:p>
          <a:p>
            <a:r>
              <a:rPr lang="en-IN" sz="1300" dirty="0" smtClean="0"/>
              <a:t>resource </a:t>
            </a:r>
            <a:r>
              <a:rPr lang="en-IN" sz="1300" dirty="0"/>
              <a:t>"</a:t>
            </a:r>
            <a:r>
              <a:rPr lang="en-IN" sz="1300" dirty="0" err="1"/>
              <a:t>aws_security_group</a:t>
            </a:r>
            <a:r>
              <a:rPr lang="en-IN" sz="1300" dirty="0"/>
              <a:t>" "</a:t>
            </a:r>
            <a:r>
              <a:rPr lang="en-IN" sz="1300" dirty="0" err="1"/>
              <a:t>secgroup</a:t>
            </a:r>
            <a:r>
              <a:rPr lang="en-IN" sz="1300" dirty="0"/>
              <a:t>" {</a:t>
            </a:r>
          </a:p>
          <a:p>
            <a:r>
              <a:rPr lang="en-IN" sz="1300" dirty="0"/>
              <a:t>  name        = "</a:t>
            </a:r>
            <a:r>
              <a:rPr lang="en-IN" sz="1300" dirty="0" err="1"/>
              <a:t>secgroup</a:t>
            </a:r>
            <a:r>
              <a:rPr lang="en-IN" sz="1300" dirty="0"/>
              <a:t>"</a:t>
            </a:r>
          </a:p>
          <a:p>
            <a:r>
              <a:rPr lang="en-IN" sz="1300" dirty="0"/>
              <a:t>  description = "AWS Security Group"</a:t>
            </a:r>
          </a:p>
          <a:p>
            <a:r>
              <a:rPr lang="en-IN" sz="1300" dirty="0"/>
              <a:t>  </a:t>
            </a:r>
            <a:r>
              <a:rPr lang="en-IN" sz="1300" dirty="0" err="1"/>
              <a:t>vpc_id</a:t>
            </a:r>
            <a:r>
              <a:rPr lang="en-IN" sz="1300" dirty="0"/>
              <a:t>      = aws_vpc.demo-vpc.id</a:t>
            </a:r>
          </a:p>
          <a:p>
            <a:r>
              <a:rPr lang="en-IN" sz="1300" dirty="0"/>
              <a:t/>
            </a:r>
            <a:br>
              <a:rPr lang="en-IN" sz="1300" dirty="0"/>
            </a:br>
            <a:r>
              <a:rPr lang="en-IN" sz="1300" dirty="0"/>
              <a:t>  ingress {</a:t>
            </a:r>
          </a:p>
          <a:p>
            <a:r>
              <a:rPr lang="en-IN" sz="1300" dirty="0"/>
              <a:t>    </a:t>
            </a:r>
            <a:r>
              <a:rPr lang="en-IN" sz="1300" dirty="0" err="1"/>
              <a:t>from_port</a:t>
            </a:r>
            <a:r>
              <a:rPr lang="en-IN" sz="1300" dirty="0"/>
              <a:t>   = 0</a:t>
            </a:r>
          </a:p>
          <a:p>
            <a:r>
              <a:rPr lang="en-IN" sz="1300" dirty="0"/>
              <a:t>    </a:t>
            </a:r>
            <a:r>
              <a:rPr lang="en-IN" sz="1300" dirty="0" err="1"/>
              <a:t>to_port</a:t>
            </a:r>
            <a:r>
              <a:rPr lang="en-IN" sz="1300" dirty="0"/>
              <a:t>     = 65535</a:t>
            </a:r>
          </a:p>
          <a:p>
            <a:r>
              <a:rPr lang="en-IN" sz="1300" dirty="0"/>
              <a:t>    protocol    = "</a:t>
            </a:r>
            <a:r>
              <a:rPr lang="en-IN" sz="1300" dirty="0" err="1"/>
              <a:t>tcp</a:t>
            </a:r>
            <a:r>
              <a:rPr lang="en-IN" sz="1300" dirty="0"/>
              <a:t>"</a:t>
            </a:r>
          </a:p>
          <a:p>
            <a:r>
              <a:rPr lang="en-IN" sz="1300" dirty="0"/>
              <a:t>    </a:t>
            </a:r>
            <a:r>
              <a:rPr lang="en-IN" sz="1300" dirty="0" err="1"/>
              <a:t>cidr_blocks</a:t>
            </a:r>
            <a:r>
              <a:rPr lang="en-IN" sz="1300" dirty="0"/>
              <a:t> = ["0.0.0.0/0"]</a:t>
            </a:r>
          </a:p>
          <a:p>
            <a:r>
              <a:rPr lang="en-IN" sz="1300" dirty="0"/>
              <a:t>  }</a:t>
            </a:r>
          </a:p>
          <a:p>
            <a:r>
              <a:rPr lang="en-IN" sz="1300" dirty="0"/>
              <a:t/>
            </a:r>
            <a:br>
              <a:rPr lang="en-IN" sz="1300" dirty="0"/>
            </a:br>
            <a:r>
              <a:rPr lang="en-IN" sz="1300" dirty="0"/>
              <a:t>  egress {</a:t>
            </a:r>
          </a:p>
          <a:p>
            <a:r>
              <a:rPr lang="en-IN" sz="1300" dirty="0"/>
              <a:t>    </a:t>
            </a:r>
            <a:r>
              <a:rPr lang="en-IN" sz="1300" dirty="0" err="1"/>
              <a:t>from_port</a:t>
            </a:r>
            <a:r>
              <a:rPr lang="en-IN" sz="1300" dirty="0"/>
              <a:t>   = 0</a:t>
            </a:r>
          </a:p>
          <a:p>
            <a:r>
              <a:rPr lang="en-IN" sz="1300" dirty="0"/>
              <a:t>    </a:t>
            </a:r>
            <a:r>
              <a:rPr lang="en-IN" sz="1300" dirty="0" err="1"/>
              <a:t>to_port</a:t>
            </a:r>
            <a:r>
              <a:rPr lang="en-IN" sz="1300" dirty="0"/>
              <a:t>     = 65535</a:t>
            </a:r>
          </a:p>
          <a:p>
            <a:r>
              <a:rPr lang="en-IN" sz="1300" dirty="0"/>
              <a:t>    protocol    = "</a:t>
            </a:r>
            <a:r>
              <a:rPr lang="en-IN" sz="1300" dirty="0" err="1"/>
              <a:t>tcp</a:t>
            </a:r>
            <a:r>
              <a:rPr lang="en-IN" sz="1300" dirty="0"/>
              <a:t>"</a:t>
            </a:r>
          </a:p>
          <a:p>
            <a:r>
              <a:rPr lang="en-IN" sz="1300" dirty="0"/>
              <a:t>    </a:t>
            </a:r>
            <a:r>
              <a:rPr lang="en-IN" sz="1300" dirty="0" err="1"/>
              <a:t>cidr_blocks</a:t>
            </a:r>
            <a:r>
              <a:rPr lang="en-IN" sz="1300" dirty="0"/>
              <a:t> = ["0.0.0.0/0"]</a:t>
            </a:r>
          </a:p>
          <a:p>
            <a:r>
              <a:rPr lang="en-IN" sz="1300" dirty="0"/>
              <a:t>  }</a:t>
            </a:r>
          </a:p>
          <a:p>
            <a:r>
              <a:rPr lang="en-IN" sz="1300" dirty="0"/>
              <a:t/>
            </a:r>
            <a:br>
              <a:rPr lang="en-IN" sz="1300" dirty="0"/>
            </a:br>
            <a:r>
              <a:rPr lang="en-IN" sz="1300" dirty="0"/>
              <a:t>  tags = {</a:t>
            </a:r>
          </a:p>
          <a:p>
            <a:r>
              <a:rPr lang="en-IN" sz="1300" dirty="0"/>
              <a:t>    Name = "</a:t>
            </a:r>
            <a:r>
              <a:rPr lang="en-IN" sz="1300" dirty="0" err="1"/>
              <a:t>secgroup</a:t>
            </a:r>
            <a:r>
              <a:rPr lang="en-IN" sz="1300" dirty="0"/>
              <a:t>"</a:t>
            </a:r>
          </a:p>
          <a:p>
            <a:r>
              <a:rPr lang="en-IN" sz="1300" dirty="0"/>
              <a:t>  }</a:t>
            </a:r>
          </a:p>
          <a:p>
            <a:r>
              <a:rPr lang="en-IN" sz="1300" dirty="0"/>
              <a:t>}</a:t>
            </a:r>
          </a:p>
          <a:p>
            <a:r>
              <a:rPr lang="en-IN" sz="1300" dirty="0"/>
              <a:t/>
            </a:r>
            <a:br>
              <a:rPr lang="en-IN" sz="1300" dirty="0"/>
            </a:br>
            <a:endParaRPr lang="en-IN" sz="13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36" y="3968685"/>
            <a:ext cx="7814821" cy="2833633"/>
          </a:xfrm>
          <a:prstGeom prst="rect">
            <a:avLst/>
          </a:prstGeom>
          <a:ln>
            <a:solidFill>
              <a:srgbClr val="00B0F0"/>
            </a:solidFill>
          </a:ln>
        </p:spPr>
      </p:pic>
    </p:spTree>
    <p:extLst>
      <p:ext uri="{BB962C8B-B14F-4D97-AF65-F5344CB8AC3E}">
        <p14:creationId xmlns:p14="http://schemas.microsoft.com/office/powerpoint/2010/main" val="908714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VPC Resource Map</a:t>
            </a:r>
            <a:endParaRPr lang="en-IN"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498862"/>
            <a:ext cx="10147579" cy="4749538"/>
          </a:xfrm>
          <a:ln>
            <a:solidFill>
              <a:srgbClr val="00B0F0"/>
            </a:solidFill>
          </a:ln>
        </p:spPr>
      </p:pic>
    </p:spTree>
    <p:extLst>
      <p:ext uri="{BB962C8B-B14F-4D97-AF65-F5344CB8AC3E}">
        <p14:creationId xmlns:p14="http://schemas.microsoft.com/office/powerpoint/2010/main" val="37099929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Terraform Tree Structure </a:t>
            </a:r>
            <a:endParaRPr lang="en-IN"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394" y="1602557"/>
            <a:ext cx="9646757" cy="4930218"/>
          </a:xfrm>
          <a:ln>
            <a:solidFill>
              <a:schemeClr val="tx1"/>
            </a:solidFill>
          </a:ln>
        </p:spPr>
      </p:pic>
    </p:spTree>
    <p:extLst>
      <p:ext uri="{BB962C8B-B14F-4D97-AF65-F5344CB8AC3E}">
        <p14:creationId xmlns:p14="http://schemas.microsoft.com/office/powerpoint/2010/main" val="578976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245" y="2422920"/>
            <a:ext cx="11127967" cy="1400530"/>
          </a:xfrm>
        </p:spPr>
        <p:txBody>
          <a:bodyPr/>
          <a:lstStyle/>
          <a:p>
            <a:r>
              <a:rPr lang="en-US" sz="6800" b="1" dirty="0" smtClean="0">
                <a:effectLst>
                  <a:outerShdw blurRad="38100" dist="38100" dir="2700000" algn="tl">
                    <a:srgbClr val="000000">
                      <a:alpha val="43137"/>
                    </a:srgbClr>
                  </a:outerShdw>
                </a:effectLst>
              </a:rPr>
              <a:t>SECURITY AND COMPLIANCE PLANNING</a:t>
            </a:r>
            <a:endParaRPr lang="en-IN" sz="6800" dirty="0"/>
          </a:p>
        </p:txBody>
      </p:sp>
    </p:spTree>
    <p:extLst>
      <p:ext uri="{BB962C8B-B14F-4D97-AF65-F5344CB8AC3E}">
        <p14:creationId xmlns:p14="http://schemas.microsoft.com/office/powerpoint/2010/main" val="4283932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effectLst>
                  <a:outerShdw blurRad="38100" dist="38100" dir="2700000" algn="tl">
                    <a:srgbClr val="000000">
                      <a:alpha val="43137"/>
                    </a:srgbClr>
                  </a:outerShdw>
                </a:effectLst>
              </a:rPr>
              <a:t>IAM</a:t>
            </a:r>
            <a:r>
              <a:rPr lang="en-US" dirty="0">
                <a:effectLst>
                  <a:outerShdw blurRad="38100" dist="38100" dir="2700000" algn="tl">
                    <a:srgbClr val="000000">
                      <a:alpha val="43137"/>
                    </a:srgbClr>
                  </a:outerShdw>
                </a:effectLst>
              </a:rPr>
              <a:t> </a:t>
            </a:r>
            <a:endParaRPr lang="en-IN" dirty="0"/>
          </a:p>
        </p:txBody>
      </p:sp>
      <p:sp>
        <p:nvSpPr>
          <p:cNvPr id="3" name="Content Placeholder 2"/>
          <p:cNvSpPr>
            <a:spLocks noGrp="1"/>
          </p:cNvSpPr>
          <p:nvPr>
            <p:ph idx="1"/>
          </p:nvPr>
        </p:nvSpPr>
        <p:spPr/>
        <p:txBody>
          <a:bodyPr/>
          <a:lstStyle/>
          <a:p>
            <a:r>
              <a:rPr lang="en-US" dirty="0"/>
              <a:t>IAM stands for Identity Access Management.</a:t>
            </a:r>
          </a:p>
          <a:p>
            <a:r>
              <a:rPr lang="en-US" dirty="0"/>
              <a:t>AWS Identity and Access Management (IAM) is a service that helps you securely control access to AWS resources.</a:t>
            </a:r>
          </a:p>
          <a:p>
            <a:r>
              <a:rPr lang="en-US" dirty="0"/>
              <a:t>IAM allows you to manage users and their level of access to the </a:t>
            </a:r>
            <a:r>
              <a:rPr lang="en-US" dirty="0" err="1"/>
              <a:t>aws</a:t>
            </a:r>
            <a:r>
              <a:rPr lang="en-US" dirty="0"/>
              <a:t> console.</a:t>
            </a:r>
          </a:p>
          <a:p>
            <a:r>
              <a:rPr lang="en-US" dirty="0"/>
              <a:t>It is used to set users, permissions and roles. It allows you to grant access to the different parts of the AWS platform.</a:t>
            </a:r>
          </a:p>
          <a:p>
            <a:r>
              <a:rPr lang="en-US" dirty="0"/>
              <a:t>IAM identities can be classified as IAM users, IAM groups, IAM roles.</a:t>
            </a:r>
          </a:p>
          <a:p>
            <a:r>
              <a:rPr lang="en-US" dirty="0"/>
              <a:t>IAM is a critical service for securing your AWS environment, and understanding how to manage access effectively is vital for ensuring both security and functionality.</a:t>
            </a:r>
          </a:p>
          <a:p>
            <a:endParaRPr lang="en-IN" dirty="0"/>
          </a:p>
        </p:txBody>
      </p:sp>
    </p:spTree>
    <p:extLst>
      <p:ext uri="{BB962C8B-B14F-4D97-AF65-F5344CB8AC3E}">
        <p14:creationId xmlns:p14="http://schemas.microsoft.com/office/powerpoint/2010/main" val="3680910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effectLst>
                  <a:outerShdw blurRad="38100" dist="38100" dir="2700000" algn="tl">
                    <a:srgbClr val="000000">
                      <a:alpha val="43137"/>
                    </a:srgbClr>
                  </a:outerShdw>
                </a:effectLst>
              </a:rPr>
              <a:t>S3 (Simple Storage Service)</a:t>
            </a:r>
            <a:endParaRPr lang="en-IN" b="1" dirty="0"/>
          </a:p>
        </p:txBody>
      </p:sp>
      <p:sp>
        <p:nvSpPr>
          <p:cNvPr id="3" name="Content Placeholder 2"/>
          <p:cNvSpPr>
            <a:spLocks noGrp="1"/>
          </p:cNvSpPr>
          <p:nvPr>
            <p:ph idx="1"/>
          </p:nvPr>
        </p:nvSpPr>
        <p:spPr/>
        <p:txBody>
          <a:bodyPr/>
          <a:lstStyle/>
          <a:p>
            <a:r>
              <a:rPr lang="en-US" dirty="0"/>
              <a:t>S3 is  Simple Storage Service </a:t>
            </a:r>
          </a:p>
          <a:p>
            <a:r>
              <a:rPr lang="en-US" dirty="0"/>
              <a:t>Amazon S3 is a Simple Storage Service in AWS that stores files of different types like Photos, Audio, and Videos as Objects providing more scalability and security to.</a:t>
            </a:r>
          </a:p>
          <a:p>
            <a:r>
              <a:rPr lang="en-US" dirty="0"/>
              <a:t>It allows the users to store and retrieve any amount of data at any point in time from anywhere on the web.</a:t>
            </a:r>
          </a:p>
          <a:p>
            <a:r>
              <a:rPr lang="en-US" dirty="0"/>
              <a:t>Data, in S3, is stored in containers called </a:t>
            </a:r>
            <a:r>
              <a:rPr lang="en-US" i="1" dirty="0"/>
              <a:t>buckets</a:t>
            </a:r>
            <a:r>
              <a:rPr lang="en-US" dirty="0"/>
              <a:t>. This enables users to have more control over their data.</a:t>
            </a:r>
          </a:p>
          <a:p>
            <a:r>
              <a:rPr lang="en-US" dirty="0"/>
              <a:t>S3 is a powerful and flexible storage solution, ideal for a variety of use cases ranging from simple file storage to large-scale data lakes.</a:t>
            </a:r>
          </a:p>
          <a:p>
            <a:endParaRPr lang="en-IN" dirty="0"/>
          </a:p>
        </p:txBody>
      </p:sp>
    </p:spTree>
    <p:extLst>
      <p:ext uri="{BB962C8B-B14F-4D97-AF65-F5344CB8AC3E}">
        <p14:creationId xmlns:p14="http://schemas.microsoft.com/office/powerpoint/2010/main" val="177572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a:t>
            </a:r>
            <a:r>
              <a:rPr lang="en-US" b="1" dirty="0" smtClean="0"/>
              <a:t>to </a:t>
            </a:r>
            <a:r>
              <a:rPr lang="en-US" b="1" dirty="0"/>
              <a:t>Terraform and </a:t>
            </a:r>
            <a:r>
              <a:rPr lang="en-US" b="1" dirty="0" smtClean="0"/>
              <a:t>IAC</a:t>
            </a:r>
            <a:endParaRPr lang="en-US" b="1" dirty="0"/>
          </a:p>
        </p:txBody>
      </p:sp>
      <p:sp>
        <p:nvSpPr>
          <p:cNvPr id="3" name="Content Placeholder 2"/>
          <p:cNvSpPr>
            <a:spLocks noGrp="1"/>
          </p:cNvSpPr>
          <p:nvPr>
            <p:ph idx="1"/>
          </p:nvPr>
        </p:nvSpPr>
        <p:spPr>
          <a:xfrm>
            <a:off x="646112" y="1234912"/>
            <a:ext cx="9403742" cy="5013488"/>
          </a:xfrm>
        </p:spPr>
        <p:txBody>
          <a:bodyPr/>
          <a:lstStyle/>
          <a:p>
            <a:r>
              <a:rPr lang="en-IN" sz="2400" b="1" dirty="0" smtClean="0"/>
              <a:t>Terraform:</a:t>
            </a:r>
          </a:p>
          <a:p>
            <a:pPr>
              <a:buFont typeface="Wingdings" panose="05000000000000000000" pitchFamily="2" charset="2"/>
              <a:buChar char="v"/>
            </a:pPr>
            <a:r>
              <a:rPr lang="en-US" dirty="0"/>
              <a:t>Terraform is an open-source tool developed by </a:t>
            </a:r>
            <a:r>
              <a:rPr lang="en-US" dirty="0" err="1"/>
              <a:t>HashiCorp</a:t>
            </a:r>
            <a:r>
              <a:rPr lang="en-US" dirty="0"/>
              <a:t> that enables Infrastructure as Code (</a:t>
            </a:r>
            <a:r>
              <a:rPr lang="en-US" dirty="0" err="1"/>
              <a:t>IaC</a:t>
            </a:r>
            <a:r>
              <a:rPr lang="en-US" dirty="0"/>
              <a:t>). </a:t>
            </a:r>
            <a:endParaRPr lang="en-US" dirty="0" smtClean="0"/>
          </a:p>
          <a:p>
            <a:pPr>
              <a:buFont typeface="Wingdings" panose="05000000000000000000" pitchFamily="2" charset="2"/>
              <a:buChar char="v"/>
            </a:pPr>
            <a:r>
              <a:rPr lang="en-US" dirty="0" smtClean="0"/>
              <a:t>It </a:t>
            </a:r>
            <a:r>
              <a:rPr lang="en-US" dirty="0"/>
              <a:t>allows you to define, provision, and manage infrastructure across a wide range of service providers, such as AWS, Azure, Google Cloud, and more, through simple configuration </a:t>
            </a:r>
            <a:r>
              <a:rPr lang="en-US" dirty="0" smtClean="0"/>
              <a:t>files.</a:t>
            </a:r>
          </a:p>
          <a:p>
            <a:r>
              <a:rPr lang="en-IN" sz="2400" b="1" dirty="0"/>
              <a:t>Infrastructure as Code (IaC</a:t>
            </a:r>
            <a:r>
              <a:rPr lang="en-IN" sz="2400" b="1" dirty="0" smtClean="0"/>
              <a:t>):</a:t>
            </a:r>
          </a:p>
          <a:p>
            <a:pPr>
              <a:buFont typeface="Wingdings" panose="05000000000000000000" pitchFamily="2" charset="2"/>
              <a:buChar char="v"/>
            </a:pPr>
            <a:r>
              <a:rPr lang="en-US" dirty="0"/>
              <a:t>Infrastructure as Code (</a:t>
            </a:r>
            <a:r>
              <a:rPr lang="en-US" dirty="0" err="1"/>
              <a:t>IaC</a:t>
            </a:r>
            <a:r>
              <a:rPr lang="en-US" dirty="0"/>
              <a:t>) is the practice of managing and provisioning computing infrastructure through machine-readable configuration files rather than physical hardware or interactive configuration tools</a:t>
            </a:r>
            <a:r>
              <a:rPr lang="en-US" dirty="0" smtClean="0"/>
              <a:t>.</a:t>
            </a:r>
          </a:p>
          <a:p>
            <a:pPr>
              <a:buFont typeface="Wingdings" panose="05000000000000000000" pitchFamily="2" charset="2"/>
              <a:buChar char="v"/>
            </a:pPr>
            <a:r>
              <a:rPr lang="en-US" dirty="0" err="1"/>
              <a:t>IaC</a:t>
            </a:r>
            <a:r>
              <a:rPr lang="en-US" dirty="0"/>
              <a:t> allows developers and system administrators to define and manage infrastructure in a consistent, repeatable, and automated way.</a:t>
            </a:r>
            <a:endParaRPr lang="en-IN" b="1" dirty="0"/>
          </a:p>
        </p:txBody>
      </p:sp>
    </p:spTree>
    <p:extLst>
      <p:ext uri="{BB962C8B-B14F-4D97-AF65-F5344CB8AC3E}">
        <p14:creationId xmlns:p14="http://schemas.microsoft.com/office/powerpoint/2010/main" val="28945520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effectLst>
                  <a:outerShdw blurRad="38100" dist="38100" dir="2700000" algn="tl">
                    <a:srgbClr val="000000">
                      <a:alpha val="43137"/>
                    </a:srgbClr>
                  </a:outerShdw>
                </a:effectLst>
              </a:rPr>
              <a:t>KMS</a:t>
            </a:r>
            <a:endParaRPr lang="en-IN" dirty="0"/>
          </a:p>
        </p:txBody>
      </p:sp>
      <p:sp>
        <p:nvSpPr>
          <p:cNvPr id="3" name="Content Placeholder 2"/>
          <p:cNvSpPr>
            <a:spLocks noGrp="1"/>
          </p:cNvSpPr>
          <p:nvPr>
            <p:ph idx="1"/>
          </p:nvPr>
        </p:nvSpPr>
        <p:spPr/>
        <p:txBody>
          <a:bodyPr/>
          <a:lstStyle/>
          <a:p>
            <a:r>
              <a:rPr lang="en-US" dirty="0"/>
              <a:t>AWS KMS is a managed service that makes it easy for you to create, control, and use the encryption keys across all AWS services and in your applications. </a:t>
            </a:r>
          </a:p>
          <a:p>
            <a:r>
              <a:rPr lang="en-US" dirty="0"/>
              <a:t>It enables you to protect the data encryption process while maintaining control over the encryption keys.</a:t>
            </a:r>
          </a:p>
          <a:p>
            <a:endParaRPr lang="en-IN" dirty="0"/>
          </a:p>
        </p:txBody>
      </p:sp>
      <p:pic>
        <p:nvPicPr>
          <p:cNvPr id="4" name="Picture 3">
            <a:extLst>
              <a:ext uri="{FF2B5EF4-FFF2-40B4-BE49-F238E27FC236}">
                <a16:creationId xmlns:a16="http://schemas.microsoft.com/office/drawing/2014/main" id="{F1C1F18E-7123-4824-A4C8-FE4E896B5DC6}"/>
              </a:ext>
            </a:extLst>
          </p:cNvPr>
          <p:cNvPicPr>
            <a:picLocks noChangeAspect="1"/>
          </p:cNvPicPr>
          <p:nvPr/>
        </p:nvPicPr>
        <p:blipFill>
          <a:blip r:embed="rId2"/>
          <a:stretch>
            <a:fillRect/>
          </a:stretch>
        </p:blipFill>
        <p:spPr>
          <a:xfrm>
            <a:off x="271465" y="4150658"/>
            <a:ext cx="11606339" cy="2352874"/>
          </a:xfrm>
          <a:prstGeom prst="rect">
            <a:avLst/>
          </a:prstGeom>
          <a:ln>
            <a:solidFill>
              <a:schemeClr val="accent1"/>
            </a:solidFill>
          </a:ln>
        </p:spPr>
      </p:pic>
    </p:spTree>
    <p:extLst>
      <p:ext uri="{BB962C8B-B14F-4D97-AF65-F5344CB8AC3E}">
        <p14:creationId xmlns:p14="http://schemas.microsoft.com/office/powerpoint/2010/main" val="35444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Steps</a:t>
            </a:r>
            <a:r>
              <a:rPr lang="en-US" dirty="0"/>
              <a:t>: </a:t>
            </a:r>
            <a:endParaRPr lang="en-IN" dirty="0"/>
          </a:p>
        </p:txBody>
      </p:sp>
      <p:sp>
        <p:nvSpPr>
          <p:cNvPr id="3" name="Content Placeholder 2"/>
          <p:cNvSpPr>
            <a:spLocks noGrp="1"/>
          </p:cNvSpPr>
          <p:nvPr>
            <p:ph idx="1"/>
          </p:nvPr>
        </p:nvSpPr>
        <p:spPr/>
        <p:txBody>
          <a:bodyPr/>
          <a:lstStyle/>
          <a:p>
            <a:r>
              <a:rPr lang="en-US" dirty="0"/>
              <a:t>Firstly, created three users in IAM.</a:t>
            </a:r>
          </a:p>
          <a:p>
            <a:r>
              <a:rPr lang="en-US" dirty="0"/>
              <a:t>While creating the users give the s3 full access in the permission </a:t>
            </a:r>
            <a:r>
              <a:rPr lang="en-US" dirty="0" smtClean="0"/>
              <a:t>policies</a:t>
            </a:r>
            <a:endParaRPr lang="en-IN" dirty="0" smtClean="0"/>
          </a:p>
          <a:p>
            <a:endParaRPr lang="en-US" dirty="0"/>
          </a:p>
        </p:txBody>
      </p:sp>
      <p:pic>
        <p:nvPicPr>
          <p:cNvPr id="4" name="Picture 3">
            <a:extLst>
              <a:ext uri="{FF2B5EF4-FFF2-40B4-BE49-F238E27FC236}">
                <a16:creationId xmlns:a16="http://schemas.microsoft.com/office/drawing/2014/main" id="{749CF960-91F2-4180-BCA3-A78EB5D2E345}"/>
              </a:ext>
            </a:extLst>
          </p:cNvPr>
          <p:cNvPicPr>
            <a:picLocks noChangeAspect="1"/>
          </p:cNvPicPr>
          <p:nvPr/>
        </p:nvPicPr>
        <p:blipFill>
          <a:blip r:embed="rId2"/>
          <a:stretch>
            <a:fillRect/>
          </a:stretch>
        </p:blipFill>
        <p:spPr>
          <a:xfrm>
            <a:off x="764476" y="3571519"/>
            <a:ext cx="10134600" cy="2876550"/>
          </a:xfrm>
          <a:prstGeom prst="rect">
            <a:avLst/>
          </a:prstGeom>
        </p:spPr>
      </p:pic>
    </p:spTree>
    <p:extLst>
      <p:ext uri="{BB962C8B-B14F-4D97-AF65-F5344CB8AC3E}">
        <p14:creationId xmlns:p14="http://schemas.microsoft.com/office/powerpoint/2010/main" val="2039528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697584"/>
            <a:ext cx="8946541" cy="5550815"/>
          </a:xfrm>
        </p:spPr>
        <p:txBody>
          <a:bodyPr/>
          <a:lstStyle/>
          <a:p>
            <a:r>
              <a:rPr lang="en-US" dirty="0"/>
              <a:t>Then, in the KMS create keys, while creating the keys name the key and then in the key administrators choose the user to add the additional permissions for the users; also select the IAM users that can use KMS key</a:t>
            </a:r>
            <a:r>
              <a:rPr lang="en-US" dirty="0" smtClean="0"/>
              <a:t>.</a:t>
            </a:r>
          </a:p>
          <a:p>
            <a:endParaRPr lang="en-US" dirty="0"/>
          </a:p>
          <a:p>
            <a:endParaRPr lang="en-IN" dirty="0"/>
          </a:p>
        </p:txBody>
      </p:sp>
      <p:pic>
        <p:nvPicPr>
          <p:cNvPr id="4" name="Picture 3">
            <a:extLst>
              <a:ext uri="{FF2B5EF4-FFF2-40B4-BE49-F238E27FC236}">
                <a16:creationId xmlns:a16="http://schemas.microsoft.com/office/drawing/2014/main" id="{B9DCC081-7109-4F76-A53B-BFDFBF3B97D7}"/>
              </a:ext>
            </a:extLst>
          </p:cNvPr>
          <p:cNvPicPr>
            <a:picLocks noChangeAspect="1"/>
          </p:cNvPicPr>
          <p:nvPr/>
        </p:nvPicPr>
        <p:blipFill>
          <a:blip r:embed="rId2"/>
          <a:stretch>
            <a:fillRect/>
          </a:stretch>
        </p:blipFill>
        <p:spPr>
          <a:xfrm>
            <a:off x="324651" y="3074294"/>
            <a:ext cx="11584545" cy="2272648"/>
          </a:xfrm>
          <a:prstGeom prst="rect">
            <a:avLst/>
          </a:prstGeom>
          <a:ln>
            <a:solidFill>
              <a:schemeClr val="accent1"/>
            </a:solidFill>
          </a:ln>
        </p:spPr>
      </p:pic>
    </p:spTree>
    <p:extLst>
      <p:ext uri="{BB962C8B-B14F-4D97-AF65-F5344CB8AC3E}">
        <p14:creationId xmlns:p14="http://schemas.microsoft.com/office/powerpoint/2010/main" val="955099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641024"/>
            <a:ext cx="8946541" cy="5607376"/>
          </a:xfrm>
        </p:spPr>
        <p:txBody>
          <a:bodyPr/>
          <a:lstStyle/>
          <a:p>
            <a:r>
              <a:rPr lang="en-US" dirty="0"/>
              <a:t>Create s3 bucket in the root user choose as shown in the screenshot below to select the KMS key while creating the bucket. </a:t>
            </a:r>
            <a:endParaRPr lang="en-US" dirty="0" smtClean="0"/>
          </a:p>
          <a:p>
            <a:endParaRPr lang="en-US" dirty="0"/>
          </a:p>
          <a:p>
            <a:endParaRPr lang="en-IN" dirty="0"/>
          </a:p>
        </p:txBody>
      </p:sp>
      <p:pic>
        <p:nvPicPr>
          <p:cNvPr id="4" name="Picture 3">
            <a:extLst>
              <a:ext uri="{FF2B5EF4-FFF2-40B4-BE49-F238E27FC236}">
                <a16:creationId xmlns:a16="http://schemas.microsoft.com/office/drawing/2014/main" id="{DC1D5F6D-8B65-409A-A988-A3793E3CA930}"/>
              </a:ext>
            </a:extLst>
          </p:cNvPr>
          <p:cNvPicPr>
            <a:picLocks noChangeAspect="1"/>
          </p:cNvPicPr>
          <p:nvPr/>
        </p:nvPicPr>
        <p:blipFill>
          <a:blip r:embed="rId2"/>
          <a:stretch>
            <a:fillRect/>
          </a:stretch>
        </p:blipFill>
        <p:spPr>
          <a:xfrm>
            <a:off x="1103312" y="1639462"/>
            <a:ext cx="9334500" cy="4495800"/>
          </a:xfrm>
          <a:prstGeom prst="rect">
            <a:avLst/>
          </a:prstGeom>
          <a:ln>
            <a:solidFill>
              <a:schemeClr val="accent1"/>
            </a:solidFill>
          </a:ln>
        </p:spPr>
      </p:pic>
    </p:spTree>
    <p:extLst>
      <p:ext uri="{BB962C8B-B14F-4D97-AF65-F5344CB8AC3E}">
        <p14:creationId xmlns:p14="http://schemas.microsoft.com/office/powerpoint/2010/main" val="1630330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593890"/>
            <a:ext cx="8946541" cy="5654510"/>
          </a:xfrm>
        </p:spPr>
        <p:txBody>
          <a:bodyPr/>
          <a:lstStyle/>
          <a:p>
            <a:r>
              <a:rPr lang="en-US" dirty="0"/>
              <a:t>Sign in to any of the users among three created, after creating the KMS key and creating the buckets</a:t>
            </a:r>
            <a:r>
              <a:rPr lang="en-US" dirty="0" smtClean="0"/>
              <a:t>.</a:t>
            </a:r>
          </a:p>
          <a:p>
            <a:r>
              <a:rPr lang="en-US" dirty="0" smtClean="0"/>
              <a:t>Upload </a:t>
            </a:r>
            <a:r>
              <a:rPr lang="en-US" dirty="0"/>
              <a:t>the object in the user to confirm</a:t>
            </a:r>
            <a:r>
              <a:rPr lang="en-US" dirty="0" smtClean="0"/>
              <a:t>.</a:t>
            </a:r>
          </a:p>
          <a:p>
            <a:r>
              <a:rPr lang="en-US" dirty="0" smtClean="0"/>
              <a:t>The </a:t>
            </a:r>
            <a:r>
              <a:rPr lang="en-US" dirty="0"/>
              <a:t>files get uploaded in the bucket</a:t>
            </a:r>
            <a:r>
              <a:rPr lang="en-US" dirty="0" smtClean="0"/>
              <a:t>.</a:t>
            </a:r>
          </a:p>
          <a:p>
            <a:endParaRPr lang="en-US" dirty="0"/>
          </a:p>
          <a:p>
            <a:endParaRPr lang="en-IN" dirty="0"/>
          </a:p>
        </p:txBody>
      </p:sp>
      <p:pic>
        <p:nvPicPr>
          <p:cNvPr id="4" name="Picture 3">
            <a:extLst>
              <a:ext uri="{FF2B5EF4-FFF2-40B4-BE49-F238E27FC236}">
                <a16:creationId xmlns:a16="http://schemas.microsoft.com/office/drawing/2014/main" id="{1CE0A9E6-3686-4FA2-8FFD-9519AB00A46B}"/>
              </a:ext>
            </a:extLst>
          </p:cNvPr>
          <p:cNvPicPr>
            <a:picLocks noChangeAspect="1"/>
          </p:cNvPicPr>
          <p:nvPr/>
        </p:nvPicPr>
        <p:blipFill>
          <a:blip r:embed="rId2"/>
          <a:stretch>
            <a:fillRect/>
          </a:stretch>
        </p:blipFill>
        <p:spPr>
          <a:xfrm>
            <a:off x="1103312" y="2836204"/>
            <a:ext cx="10227707" cy="2911252"/>
          </a:xfrm>
          <a:prstGeom prst="rect">
            <a:avLst/>
          </a:prstGeom>
          <a:ln>
            <a:solidFill>
              <a:schemeClr val="accent1"/>
            </a:solidFill>
          </a:ln>
        </p:spPr>
      </p:pic>
    </p:spTree>
    <p:extLst>
      <p:ext uri="{BB962C8B-B14F-4D97-AF65-F5344CB8AC3E}">
        <p14:creationId xmlns:p14="http://schemas.microsoft.com/office/powerpoint/2010/main" val="1158117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622170"/>
            <a:ext cx="8946541" cy="5626230"/>
          </a:xfrm>
        </p:spPr>
        <p:txBody>
          <a:bodyPr/>
          <a:lstStyle/>
          <a:p>
            <a:r>
              <a:rPr lang="en-US" dirty="0"/>
              <a:t>The files cannot be uploaded in the other users as in the KMS while creating the key the other users are not chosen in the key administrators and key users, as </a:t>
            </a:r>
            <a:r>
              <a:rPr lang="en-US" dirty="0" err="1"/>
              <a:t>kms</a:t>
            </a:r>
            <a:r>
              <a:rPr lang="en-US" dirty="0"/>
              <a:t> allows to upload files in the users chosen</a:t>
            </a:r>
            <a:r>
              <a:rPr lang="en-US" dirty="0" smtClean="0"/>
              <a:t>.</a:t>
            </a:r>
          </a:p>
          <a:p>
            <a:endParaRPr lang="en-IN" dirty="0"/>
          </a:p>
        </p:txBody>
      </p:sp>
      <p:pic>
        <p:nvPicPr>
          <p:cNvPr id="4" name="Picture 3">
            <a:extLst>
              <a:ext uri="{FF2B5EF4-FFF2-40B4-BE49-F238E27FC236}">
                <a16:creationId xmlns:a16="http://schemas.microsoft.com/office/drawing/2014/main" id="{5BFB3C9F-571B-4914-AF72-B8220CDB7A27}"/>
              </a:ext>
            </a:extLst>
          </p:cNvPr>
          <p:cNvPicPr>
            <a:picLocks noChangeAspect="1"/>
          </p:cNvPicPr>
          <p:nvPr/>
        </p:nvPicPr>
        <p:blipFill>
          <a:blip r:embed="rId2"/>
          <a:stretch>
            <a:fillRect/>
          </a:stretch>
        </p:blipFill>
        <p:spPr>
          <a:xfrm>
            <a:off x="1103312" y="2324420"/>
            <a:ext cx="10171146" cy="2628581"/>
          </a:xfrm>
          <a:prstGeom prst="rect">
            <a:avLst/>
          </a:prstGeom>
        </p:spPr>
      </p:pic>
    </p:spTree>
    <p:extLst>
      <p:ext uri="{BB962C8B-B14F-4D97-AF65-F5344CB8AC3E}">
        <p14:creationId xmlns:p14="http://schemas.microsoft.com/office/powerpoint/2010/main" val="1115220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800520"/>
            <a:ext cx="11061980" cy="4798242"/>
          </a:xfrm>
        </p:spPr>
        <p:txBody>
          <a:bodyPr/>
          <a:lstStyle/>
          <a:p>
            <a:pPr algn="ctr"/>
            <a:r>
              <a:rPr lang="fr-FR" sz="6800" b="1" dirty="0" smtClean="0"/>
              <a:t>INFRASTRUCTURE AS CODE (IAC) IMPLEMENTATION</a:t>
            </a:r>
            <a:r>
              <a:rPr lang="fr-FR" sz="6000" dirty="0"/>
              <a:t/>
            </a:r>
            <a:br>
              <a:rPr lang="fr-FR" sz="6000" dirty="0"/>
            </a:br>
            <a:r>
              <a:rPr lang="en-US" sz="4000" dirty="0"/>
              <a:t>Objective: Implement the cloud infrastructure (networks, security,</a:t>
            </a:r>
            <a:br>
              <a:rPr lang="en-US" sz="4000" dirty="0"/>
            </a:br>
            <a:r>
              <a:rPr lang="en-US" sz="4000" dirty="0"/>
              <a:t>databases) based on the design using Terraform</a:t>
            </a:r>
            <a:endParaRPr lang="en-IN" sz="4000" dirty="0"/>
          </a:p>
        </p:txBody>
      </p:sp>
    </p:spTree>
    <p:extLst>
      <p:ext uri="{BB962C8B-B14F-4D97-AF65-F5344CB8AC3E}">
        <p14:creationId xmlns:p14="http://schemas.microsoft.com/office/powerpoint/2010/main" val="1347710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RDS(RELATIONAL DATABASE SERVICE) </a:t>
            </a:r>
            <a:endParaRPr lang="en-IN" dirty="0"/>
          </a:p>
        </p:txBody>
      </p:sp>
      <p:sp>
        <p:nvSpPr>
          <p:cNvPr id="3" name="Content Placeholder 2"/>
          <p:cNvSpPr>
            <a:spLocks noGrp="1"/>
          </p:cNvSpPr>
          <p:nvPr>
            <p:ph idx="1"/>
          </p:nvPr>
        </p:nvSpPr>
        <p:spPr/>
        <p:txBody>
          <a:bodyPr>
            <a:normAutofit lnSpcReduction="10000"/>
          </a:bodyPr>
          <a:lstStyle/>
          <a:p>
            <a:r>
              <a:rPr lang="en-US" dirty="0"/>
              <a:t>In simple terms, </a:t>
            </a:r>
            <a:r>
              <a:rPr lang="en-US" b="1" dirty="0"/>
              <a:t>RDS (Relational Database Service)</a:t>
            </a:r>
            <a:r>
              <a:rPr lang="en-US" dirty="0"/>
              <a:t> is a cloud service that helps you easily set up, manage, and scale databases without having to worry about hardware or complex setup. It's like renting a fully managed database instead of setting it up yourself on your own servers.</a:t>
            </a:r>
          </a:p>
          <a:p>
            <a:r>
              <a:rPr lang="en-US" dirty="0"/>
              <a:t>RDS handles tasks like:</a:t>
            </a:r>
          </a:p>
          <a:p>
            <a:pPr>
              <a:buFont typeface="Arial" panose="020B0604020202020204" pitchFamily="34" charset="0"/>
              <a:buChar char="•"/>
            </a:pPr>
            <a:r>
              <a:rPr lang="en-US" b="1" dirty="0"/>
              <a:t>Creating and maintaining</a:t>
            </a:r>
            <a:r>
              <a:rPr lang="en-US" dirty="0"/>
              <a:t> your database.</a:t>
            </a:r>
          </a:p>
          <a:p>
            <a:pPr>
              <a:buFont typeface="Arial" panose="020B0604020202020204" pitchFamily="34" charset="0"/>
              <a:buChar char="•"/>
            </a:pPr>
            <a:r>
              <a:rPr lang="en-US" b="1" dirty="0"/>
              <a:t>Backing up</a:t>
            </a:r>
            <a:r>
              <a:rPr lang="en-US" dirty="0"/>
              <a:t> your data automatically.</a:t>
            </a:r>
          </a:p>
          <a:p>
            <a:pPr>
              <a:buFont typeface="Arial" panose="020B0604020202020204" pitchFamily="34" charset="0"/>
              <a:buChar char="•"/>
            </a:pPr>
            <a:r>
              <a:rPr lang="en-US" b="1" dirty="0"/>
              <a:t>Scaling</a:t>
            </a:r>
            <a:r>
              <a:rPr lang="en-US" dirty="0"/>
              <a:t> your database when needed (increasing or decreasing its capacity).</a:t>
            </a:r>
          </a:p>
          <a:p>
            <a:r>
              <a:rPr lang="en-US" dirty="0"/>
              <a:t>It supports popular databases like MySQL, PostgreSQL, and SQL Server.</a:t>
            </a:r>
          </a:p>
          <a:p>
            <a:endParaRPr lang="en-IN" dirty="0"/>
          </a:p>
        </p:txBody>
      </p:sp>
    </p:spTree>
    <p:extLst>
      <p:ext uri="{BB962C8B-B14F-4D97-AF65-F5344CB8AC3E}">
        <p14:creationId xmlns:p14="http://schemas.microsoft.com/office/powerpoint/2010/main" val="2300193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t>CREATING RDS USING TERRAFORM</a:t>
            </a:r>
            <a:endParaRPr lang="en-IN" dirty="0"/>
          </a:p>
        </p:txBody>
      </p:sp>
      <p:sp>
        <p:nvSpPr>
          <p:cNvPr id="3" name="Content Placeholder 2"/>
          <p:cNvSpPr>
            <a:spLocks noGrp="1"/>
          </p:cNvSpPr>
          <p:nvPr>
            <p:ph idx="1"/>
          </p:nvPr>
        </p:nvSpPr>
        <p:spPr>
          <a:xfrm>
            <a:off x="646111" y="1197205"/>
            <a:ext cx="10675481" cy="5420411"/>
          </a:xfrm>
        </p:spPr>
        <p:txBody>
          <a:bodyPr/>
          <a:lstStyle/>
          <a:p>
            <a:pPr marL="0" indent="0">
              <a:buNone/>
            </a:pPr>
            <a:r>
              <a:rPr lang="en-IN" dirty="0"/>
              <a:t>STEP1</a:t>
            </a:r>
            <a:r>
              <a:rPr lang="en-IN" dirty="0">
                <a:sym typeface="Wingdings" panose="05000000000000000000" pitchFamily="2" charset="2"/>
              </a:rPr>
              <a:t></a:t>
            </a:r>
            <a:r>
              <a:rPr lang="en-IN" dirty="0"/>
              <a:t> Open Visual studio code and create new folder or </a:t>
            </a:r>
            <a:endParaRPr lang="en-IN" dirty="0" smtClean="0"/>
          </a:p>
          <a:p>
            <a:pPr marL="0" indent="0">
              <a:buNone/>
            </a:pPr>
            <a:r>
              <a:rPr lang="en-IN" dirty="0" smtClean="0"/>
              <a:t>select an existing </a:t>
            </a:r>
            <a:r>
              <a:rPr lang="en-IN" dirty="0"/>
              <a:t>folder.</a:t>
            </a:r>
          </a:p>
          <a:p>
            <a:pPr marL="0" indent="0">
              <a:buNone/>
            </a:pPr>
            <a:r>
              <a:rPr lang="en-IN" dirty="0"/>
              <a:t>STEP2</a:t>
            </a:r>
            <a:r>
              <a:rPr lang="en-IN" dirty="0">
                <a:sym typeface="Wingdings" panose="05000000000000000000" pitchFamily="2" charset="2"/>
              </a:rPr>
              <a:t></a:t>
            </a:r>
            <a:r>
              <a:rPr lang="en-IN" dirty="0"/>
              <a:t> Create a new file. Here I have created a new file and </a:t>
            </a:r>
            <a:endParaRPr lang="en-IN" dirty="0" smtClean="0"/>
          </a:p>
          <a:p>
            <a:pPr marL="0" indent="0">
              <a:buNone/>
            </a:pPr>
            <a:r>
              <a:rPr lang="en-IN" dirty="0" smtClean="0"/>
              <a:t>Named it </a:t>
            </a:r>
            <a:r>
              <a:rPr lang="en-IN" dirty="0"/>
              <a:t>as main.tf</a:t>
            </a:r>
          </a:p>
          <a:p>
            <a:pPr marL="0" indent="0">
              <a:buNone/>
            </a:pPr>
            <a:r>
              <a:rPr lang="en-IN" dirty="0"/>
              <a:t>STEP3</a:t>
            </a:r>
            <a:r>
              <a:rPr lang="en-IN" dirty="0">
                <a:sym typeface="Wingdings" panose="05000000000000000000" pitchFamily="2" charset="2"/>
              </a:rPr>
              <a:t></a:t>
            </a:r>
            <a:r>
              <a:rPr lang="en-IN" dirty="0"/>
              <a:t> Then give the below script to create the database </a:t>
            </a:r>
            <a:r>
              <a:rPr lang="en-IN" dirty="0" smtClean="0"/>
              <a:t>as</a:t>
            </a:r>
          </a:p>
          <a:p>
            <a:pPr marL="0" indent="0">
              <a:buNone/>
            </a:pPr>
            <a:r>
              <a:rPr lang="en-IN" dirty="0" smtClean="0"/>
              <a:t>shown in </a:t>
            </a:r>
            <a:r>
              <a:rPr lang="en-IN" dirty="0"/>
              <a:t>the given box.</a:t>
            </a:r>
          </a:p>
          <a:p>
            <a:pPr marL="0" indent="0">
              <a:buNone/>
            </a:pPr>
            <a:r>
              <a:rPr lang="en-IN" dirty="0"/>
              <a:t>STEP4</a:t>
            </a:r>
            <a:r>
              <a:rPr lang="en-IN" dirty="0">
                <a:sym typeface="Wingdings" panose="05000000000000000000" pitchFamily="2" charset="2"/>
              </a:rPr>
              <a:t></a:t>
            </a:r>
            <a:r>
              <a:rPr lang="en-IN" dirty="0"/>
              <a:t> Open the new Terminal</a:t>
            </a:r>
          </a:p>
          <a:p>
            <a:pPr marL="0" indent="0">
              <a:buNone/>
            </a:pPr>
            <a:r>
              <a:rPr lang="en-IN" dirty="0"/>
              <a:t>STEP5</a:t>
            </a:r>
            <a:r>
              <a:rPr lang="en-IN" dirty="0">
                <a:sym typeface="Wingdings" panose="05000000000000000000" pitchFamily="2" charset="2"/>
              </a:rPr>
              <a:t></a:t>
            </a:r>
            <a:r>
              <a:rPr lang="en-IN" dirty="0"/>
              <a:t> AWS configuration:</a:t>
            </a:r>
          </a:p>
          <a:p>
            <a:pPr marL="0" indent="0">
              <a:buNone/>
            </a:pPr>
            <a:r>
              <a:rPr lang="en-IN" dirty="0"/>
              <a:t>Create security credentials and provide access key and </a:t>
            </a:r>
            <a:endParaRPr lang="en-IN" dirty="0" smtClean="0"/>
          </a:p>
          <a:p>
            <a:pPr marL="0" indent="0">
              <a:buNone/>
            </a:pPr>
            <a:r>
              <a:rPr lang="en-IN" dirty="0" smtClean="0"/>
              <a:t>secrete </a:t>
            </a:r>
            <a:r>
              <a:rPr lang="en-IN" dirty="0"/>
              <a:t>key. </a:t>
            </a:r>
          </a:p>
          <a:p>
            <a:endParaRPr lang="en-IN" dirty="0"/>
          </a:p>
        </p:txBody>
      </p:sp>
      <p:sp>
        <p:nvSpPr>
          <p:cNvPr id="6" name="Rectangle 5"/>
          <p:cNvSpPr/>
          <p:nvPr/>
        </p:nvSpPr>
        <p:spPr>
          <a:xfrm>
            <a:off x="646111" y="5490328"/>
            <a:ext cx="7334053" cy="1366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sz="1600" dirty="0">
                <a:solidFill>
                  <a:prstClr val="white"/>
                </a:solidFill>
              </a:rPr>
              <a:t>AWS Access Key ID [None]: AKIAYS2NTW2ZVCPV7QUB</a:t>
            </a:r>
            <a:br>
              <a:rPr lang="en-IN" sz="1600" dirty="0">
                <a:solidFill>
                  <a:prstClr val="white"/>
                </a:solidFill>
              </a:rPr>
            </a:br>
            <a:r>
              <a:rPr lang="en-IN" sz="1600" dirty="0">
                <a:solidFill>
                  <a:prstClr val="white"/>
                </a:solidFill>
              </a:rPr>
              <a:t>AWS Secret Access Key [None]: VkKkJoQl9h7ZCZnC4/07SMbCTtKsfwPXG1D078qb</a:t>
            </a:r>
            <a:br>
              <a:rPr lang="en-IN" sz="1600" dirty="0">
                <a:solidFill>
                  <a:prstClr val="white"/>
                </a:solidFill>
              </a:rPr>
            </a:br>
            <a:r>
              <a:rPr lang="en-IN" sz="1600" dirty="0">
                <a:solidFill>
                  <a:prstClr val="white"/>
                </a:solidFill>
              </a:rPr>
              <a:t>Default region name [None]: ap-northeast-1</a:t>
            </a:r>
            <a:br>
              <a:rPr lang="en-IN" sz="1600" dirty="0">
                <a:solidFill>
                  <a:prstClr val="white"/>
                </a:solidFill>
              </a:rPr>
            </a:br>
            <a:r>
              <a:rPr lang="en-IN" sz="1600" dirty="0">
                <a:solidFill>
                  <a:prstClr val="white"/>
                </a:solidFill>
              </a:rPr>
              <a:t>Default output format [None]: json</a:t>
            </a:r>
          </a:p>
        </p:txBody>
      </p:sp>
      <p:sp>
        <p:nvSpPr>
          <p:cNvPr id="7" name="Rectangle 6"/>
          <p:cNvSpPr/>
          <p:nvPr/>
        </p:nvSpPr>
        <p:spPr>
          <a:xfrm>
            <a:off x="8657836" y="1269868"/>
            <a:ext cx="3063711" cy="546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smtClean="0"/>
              <a:t>provider "aws" {</a:t>
            </a:r>
          </a:p>
          <a:p>
            <a:r>
              <a:rPr lang="en-IN" sz="1600" dirty="0" smtClean="0"/>
              <a:t>  region = "us-east-1"  </a:t>
            </a:r>
          </a:p>
          <a:p>
            <a:r>
              <a:rPr lang="en-IN" sz="1600" dirty="0" smtClean="0"/>
              <a:t>}</a:t>
            </a:r>
          </a:p>
          <a:p>
            <a:r>
              <a:rPr lang="en-IN" sz="1600" dirty="0" smtClean="0"/>
              <a:t>resource "aws_db_instance" "myinstance12" {</a:t>
            </a:r>
          </a:p>
          <a:p>
            <a:r>
              <a:rPr lang="en-IN" sz="1600" dirty="0" smtClean="0"/>
              <a:t>  engine               = "mysql"</a:t>
            </a:r>
          </a:p>
          <a:p>
            <a:r>
              <a:rPr lang="en-IN" sz="1600" dirty="0" smtClean="0"/>
              <a:t>  identifier           = "myrdsinstance"</a:t>
            </a:r>
          </a:p>
          <a:p>
            <a:r>
              <a:rPr lang="en-IN" sz="1600" dirty="0" smtClean="0"/>
              <a:t>  allocated_storage    =  20</a:t>
            </a:r>
          </a:p>
          <a:p>
            <a:r>
              <a:rPr lang="en-IN" sz="1600" dirty="0" smtClean="0"/>
              <a:t>  #db_name = mydb</a:t>
            </a:r>
          </a:p>
          <a:p>
            <a:r>
              <a:rPr lang="en-IN" sz="1600" dirty="0" smtClean="0"/>
              <a:t>  engine_version       = "8.0.39"</a:t>
            </a:r>
          </a:p>
          <a:p>
            <a:r>
              <a:rPr lang="en-IN" sz="1600" dirty="0" smtClean="0"/>
              <a:t>  instance_class       = "db.t3.micro"</a:t>
            </a:r>
          </a:p>
          <a:p>
            <a:r>
              <a:rPr lang="en-IN" sz="1600" dirty="0" smtClean="0"/>
              <a:t>  username             = "myrdsuser"</a:t>
            </a:r>
          </a:p>
          <a:p>
            <a:r>
              <a:rPr lang="en-IN" sz="1600" dirty="0" smtClean="0"/>
              <a:t>  password             = "myrdspassword"</a:t>
            </a:r>
          </a:p>
          <a:p>
            <a:r>
              <a:rPr lang="en-IN" sz="1600" dirty="0" smtClean="0"/>
              <a:t>  parameter_group_name = "default.mysql8.0"</a:t>
            </a:r>
          </a:p>
          <a:p>
            <a:r>
              <a:rPr lang="en-IN" sz="1600" dirty="0" smtClean="0"/>
              <a:t>  skip_final_snapshot  = true</a:t>
            </a:r>
          </a:p>
          <a:p>
            <a:r>
              <a:rPr lang="en-IN" sz="1600" dirty="0" smtClean="0"/>
              <a:t>  publicly_accessible    = true</a:t>
            </a:r>
          </a:p>
          <a:p>
            <a:r>
              <a:rPr lang="en-IN" sz="1600" dirty="0" smtClean="0"/>
              <a:t>}</a:t>
            </a:r>
            <a:endParaRPr lang="en-IN" sz="1600" dirty="0"/>
          </a:p>
        </p:txBody>
      </p:sp>
    </p:spTree>
    <p:extLst>
      <p:ext uri="{BB962C8B-B14F-4D97-AF65-F5344CB8AC3E}">
        <p14:creationId xmlns:p14="http://schemas.microsoft.com/office/powerpoint/2010/main" val="1166958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231" y="103696"/>
            <a:ext cx="11613823" cy="6457360"/>
          </a:xfrm>
        </p:spPr>
        <p:txBody>
          <a:bodyPr/>
          <a:lstStyle/>
          <a:p>
            <a:pPr marL="0" indent="0">
              <a:lnSpc>
                <a:spcPct val="107000"/>
              </a:lnSpc>
              <a:spcAft>
                <a:spcPts val="800"/>
              </a:spcAft>
              <a:buNone/>
            </a:pPr>
            <a:r>
              <a:rPr lang="en-IN" dirty="0">
                <a:latin typeface="Calibri" panose="020F0502020204030204" pitchFamily="34" charset="0"/>
                <a:ea typeface="Times New Roman" panose="02020603050405020304" pitchFamily="18" charset="0"/>
              </a:rPr>
              <a:t>STEP6</a:t>
            </a:r>
            <a:r>
              <a:rPr lang="en-IN" dirty="0">
                <a:latin typeface="Calibri" panose="020F0502020204030204" pitchFamily="34" charset="0"/>
                <a:ea typeface="Times New Roman" panose="02020603050405020304" pitchFamily="18" charset="0"/>
                <a:cs typeface="Calibri" panose="020F0502020204030204" pitchFamily="34" charset="0"/>
                <a:sym typeface="Wingdings" panose="05000000000000000000" pitchFamily="2" charset="2"/>
              </a:rPr>
              <a:t></a:t>
            </a:r>
            <a:r>
              <a:rPr lang="en-IN" dirty="0">
                <a:latin typeface="Calibri" panose="020F0502020204030204" pitchFamily="34" charset="0"/>
                <a:ea typeface="Times New Roman" panose="02020603050405020304" pitchFamily="18" charset="0"/>
              </a:rPr>
              <a:t>Terraform Initialization</a:t>
            </a:r>
            <a:r>
              <a:rPr lang="en-IN" dirty="0" smtClean="0">
                <a:latin typeface="Calibri" panose="020F0502020204030204" pitchFamily="34" charset="0"/>
                <a:ea typeface="Times New Roman" panose="02020603050405020304" pitchFamily="18" charset="0"/>
              </a:rPr>
              <a:t>:</a:t>
            </a:r>
          </a:p>
          <a:p>
            <a:pPr marL="0" indent="0">
              <a:lnSpc>
                <a:spcPct val="107000"/>
              </a:lnSpc>
              <a:spcAft>
                <a:spcPts val="800"/>
              </a:spcAft>
              <a:buNone/>
            </a:pPr>
            <a:endParaRPr lang="en-IN" dirty="0">
              <a:latin typeface="Calibri" panose="020F0502020204030204" pitchFamily="34" charset="0"/>
              <a:ea typeface="Times New Roman" panose="02020603050405020304" pitchFamily="18" charset="0"/>
            </a:endParaRPr>
          </a:p>
          <a:p>
            <a:pPr marL="0" indent="0">
              <a:lnSpc>
                <a:spcPct val="107000"/>
              </a:lnSpc>
              <a:spcAft>
                <a:spcPts val="800"/>
              </a:spcAft>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dirty="0"/>
              <a:t>Terraform has been initialized by using the command :“terraform </a:t>
            </a:r>
            <a:r>
              <a:rPr lang="en-IN" dirty="0" err="1"/>
              <a:t>init</a:t>
            </a:r>
            <a:r>
              <a:rPr lang="en-IN" dirty="0"/>
              <a:t>”</a:t>
            </a:r>
          </a:p>
          <a:p>
            <a:pPr marL="0" indent="0">
              <a:buNone/>
            </a:pPr>
            <a:r>
              <a:rPr lang="en-IN" dirty="0">
                <a:latin typeface="Calibri" panose="020F0502020204030204" pitchFamily="34" charset="0"/>
                <a:ea typeface="Calibri" panose="020F0502020204030204" pitchFamily="34" charset="0"/>
                <a:cs typeface="Times New Roman" panose="02020603050405020304" pitchFamily="18" charset="0"/>
              </a:rPr>
              <a:t>STEP7</a:t>
            </a:r>
            <a:r>
              <a:rPr lang="en-IN"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Terraform plan</a:t>
            </a:r>
            <a:r>
              <a:rPr lang="en-IN" dirty="0" smtClean="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dirty="0" smtClean="0">
                <a:latin typeface="Calibri" panose="020F0502020204030204" pitchFamily="34" charset="0"/>
                <a:ea typeface="Times New Roman" panose="02020603050405020304" pitchFamily="18" charset="0"/>
                <a:cs typeface="Calibri" panose="020F0502020204030204" pitchFamily="34" charset="0"/>
              </a:rPr>
              <a:t>Terraform </a:t>
            </a:r>
            <a:r>
              <a:rPr lang="en-IN" dirty="0">
                <a:latin typeface="Calibri" panose="020F0502020204030204" pitchFamily="34" charset="0"/>
                <a:ea typeface="Times New Roman" panose="02020603050405020304" pitchFamily="18" charset="0"/>
                <a:cs typeface="Calibri" panose="020F0502020204030204" pitchFamily="34" charset="0"/>
              </a:rPr>
              <a:t>planning has been done by using the command </a:t>
            </a:r>
            <a:r>
              <a:rPr lang="en-IN" sz="1400" dirty="0">
                <a:latin typeface="Calibri" panose="020F0502020204030204" pitchFamily="34" charset="0"/>
                <a:ea typeface="Calibri" panose="020F0502020204030204" pitchFamily="34" charset="0"/>
                <a:cs typeface="Times New Roman" panose="02020603050405020304" pitchFamily="18" charset="0"/>
              </a:rPr>
              <a:t>:</a:t>
            </a:r>
            <a:r>
              <a:rPr lang="en-IN" dirty="0">
                <a:latin typeface="Calibri" panose="020F0502020204030204" pitchFamily="34" charset="0"/>
                <a:ea typeface="Times New Roman" panose="02020603050405020304" pitchFamily="18" charset="0"/>
                <a:cs typeface="Calibri" panose="020F0502020204030204" pitchFamily="34" charset="0"/>
              </a:rPr>
              <a:t>“terraform plan”.</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dirty="0">
                <a:latin typeface="Calibri" panose="020F0502020204030204" pitchFamily="34" charset="0"/>
                <a:ea typeface="Calibri" panose="020F0502020204030204" pitchFamily="34" charset="0"/>
                <a:cs typeface="Times New Roman" panose="02020603050405020304" pitchFamily="18" charset="0"/>
              </a:rPr>
              <a:t>STEP8</a:t>
            </a:r>
            <a:r>
              <a:rPr lang="en-IN"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Terraform apply: It has been done by using the command: “terraform apply</a:t>
            </a:r>
            <a:r>
              <a:rPr lang="en-IN" dirty="0" smtClean="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p>
          <a:p>
            <a:pPr marL="0" indent="0">
              <a:lnSpc>
                <a:spcPct val="107000"/>
              </a:lnSpc>
              <a:spcAft>
                <a:spcPts val="800"/>
              </a:spcAft>
              <a:buNone/>
            </a:pPr>
            <a:endParaRPr lang="en-IN"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31" y="480769"/>
            <a:ext cx="8402223" cy="13291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31" y="2559378"/>
            <a:ext cx="8755466" cy="15459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231" y="5284594"/>
            <a:ext cx="9341862" cy="1403723"/>
          </a:xfrm>
          <a:prstGeom prst="rect">
            <a:avLst/>
          </a:prstGeom>
        </p:spPr>
      </p:pic>
    </p:spTree>
    <p:extLst>
      <p:ext uri="{BB962C8B-B14F-4D97-AF65-F5344CB8AC3E}">
        <p14:creationId xmlns:p14="http://schemas.microsoft.com/office/powerpoint/2010/main" val="358525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Why Terraform</a:t>
            </a:r>
            <a:br>
              <a:rPr lang="en-IN" b="1" dirty="0"/>
            </a:br>
            <a:endParaRPr lang="en-IN" dirty="0"/>
          </a:p>
        </p:txBody>
      </p:sp>
      <p:sp>
        <p:nvSpPr>
          <p:cNvPr id="3" name="Content Placeholder 2"/>
          <p:cNvSpPr>
            <a:spLocks noGrp="1"/>
          </p:cNvSpPr>
          <p:nvPr>
            <p:ph idx="1"/>
          </p:nvPr>
        </p:nvSpPr>
        <p:spPr>
          <a:xfrm>
            <a:off x="646112" y="1743960"/>
            <a:ext cx="9403742" cy="4504440"/>
          </a:xfrm>
        </p:spPr>
        <p:txBody>
          <a:bodyPr/>
          <a:lstStyle/>
          <a:p>
            <a:r>
              <a:rPr lang="en-US" sz="2200" dirty="0"/>
              <a:t>There are multiple reasons why Terraform is used over the other </a:t>
            </a:r>
            <a:r>
              <a:rPr lang="en-US" sz="2200" dirty="0" err="1"/>
              <a:t>IaC</a:t>
            </a:r>
            <a:r>
              <a:rPr lang="en-US" sz="2200" dirty="0"/>
              <a:t> tools but below are the main reasons</a:t>
            </a:r>
            <a:r>
              <a:rPr lang="en-US" sz="2200" dirty="0" smtClean="0"/>
              <a:t>.</a:t>
            </a:r>
          </a:p>
          <a:p>
            <a:pPr>
              <a:buFont typeface="Wingdings" panose="05000000000000000000" pitchFamily="2" charset="2"/>
              <a:buChar char="v"/>
            </a:pPr>
            <a:r>
              <a:rPr lang="en-IN" dirty="0"/>
              <a:t>Multi-Cloud </a:t>
            </a:r>
            <a:r>
              <a:rPr lang="en-IN" dirty="0" smtClean="0"/>
              <a:t>Support</a:t>
            </a:r>
          </a:p>
          <a:p>
            <a:pPr>
              <a:buFont typeface="Wingdings" panose="05000000000000000000" pitchFamily="2" charset="2"/>
              <a:buChar char="v"/>
            </a:pPr>
            <a:r>
              <a:rPr lang="en-IN" dirty="0"/>
              <a:t>Large </a:t>
            </a:r>
            <a:r>
              <a:rPr lang="en-IN" dirty="0" smtClean="0"/>
              <a:t>Ecosystem</a:t>
            </a:r>
          </a:p>
          <a:p>
            <a:pPr>
              <a:buFont typeface="Wingdings" panose="05000000000000000000" pitchFamily="2" charset="2"/>
              <a:buChar char="v"/>
            </a:pPr>
            <a:r>
              <a:rPr lang="en-IN" dirty="0"/>
              <a:t>Declarative </a:t>
            </a:r>
            <a:r>
              <a:rPr lang="en-IN" dirty="0" smtClean="0"/>
              <a:t>Syntax</a:t>
            </a:r>
          </a:p>
          <a:p>
            <a:pPr>
              <a:buFont typeface="Wingdings" panose="05000000000000000000" pitchFamily="2" charset="2"/>
              <a:buChar char="v"/>
            </a:pPr>
            <a:r>
              <a:rPr lang="en-IN" dirty="0"/>
              <a:t>State </a:t>
            </a:r>
            <a:r>
              <a:rPr lang="en-IN" dirty="0" smtClean="0"/>
              <a:t>Management</a:t>
            </a:r>
          </a:p>
          <a:p>
            <a:pPr>
              <a:buFont typeface="Wingdings" panose="05000000000000000000" pitchFamily="2" charset="2"/>
              <a:buChar char="v"/>
            </a:pPr>
            <a:r>
              <a:rPr lang="en-IN" dirty="0"/>
              <a:t>Plan and </a:t>
            </a:r>
            <a:r>
              <a:rPr lang="en-IN" dirty="0" smtClean="0"/>
              <a:t>Apply</a:t>
            </a:r>
          </a:p>
          <a:p>
            <a:pPr>
              <a:buFont typeface="Wingdings" panose="05000000000000000000" pitchFamily="2" charset="2"/>
              <a:buChar char="v"/>
            </a:pPr>
            <a:r>
              <a:rPr lang="en-IN" dirty="0"/>
              <a:t>Integration with </a:t>
            </a:r>
            <a:r>
              <a:rPr lang="en-IN" dirty="0" smtClean="0"/>
              <a:t>Other Tools</a:t>
            </a:r>
          </a:p>
          <a:p>
            <a:pPr>
              <a:buFont typeface="Wingdings" panose="05000000000000000000" pitchFamily="2" charset="2"/>
              <a:buChar char="v"/>
            </a:pPr>
            <a:r>
              <a:rPr lang="en-IN" dirty="0"/>
              <a:t>HCL Language</a:t>
            </a:r>
          </a:p>
        </p:txBody>
      </p:sp>
    </p:spTree>
    <p:extLst>
      <p:ext uri="{BB962C8B-B14F-4D97-AF65-F5344CB8AC3E}">
        <p14:creationId xmlns:p14="http://schemas.microsoft.com/office/powerpoint/2010/main" val="39726936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582" y="169682"/>
            <a:ext cx="11500325" cy="6278252"/>
          </a:xfrm>
        </p:spPr>
        <p:txBody>
          <a:bodyPr>
            <a:normAutofit lnSpcReduction="10000"/>
          </a:bodyPr>
          <a:lstStyle/>
          <a:p>
            <a:pPr marL="0" indent="0">
              <a:buNone/>
            </a:pPr>
            <a:r>
              <a:rPr lang="en-IN" dirty="0"/>
              <a:t>STEP9</a:t>
            </a:r>
            <a:r>
              <a:rPr lang="en-IN" dirty="0">
                <a:sym typeface="Wingdings" panose="05000000000000000000" pitchFamily="2" charset="2"/>
              </a:rPr>
              <a:t></a:t>
            </a:r>
            <a:r>
              <a:rPr lang="en-IN" dirty="0"/>
              <a:t> Database gets created</a:t>
            </a:r>
          </a:p>
          <a:p>
            <a:pPr marL="0" indent="0">
              <a:buNone/>
            </a:pPr>
            <a:endParaRPr lang="en-IN" sz="1800" dirty="0"/>
          </a:p>
          <a:p>
            <a:pPr marL="0" indent="0">
              <a:buNone/>
            </a:pPr>
            <a:endParaRPr lang="en-IN" sz="1800" dirty="0"/>
          </a:p>
          <a:p>
            <a:pPr marL="0" indent="0">
              <a:buNone/>
            </a:pPr>
            <a:endParaRPr lang="en-IN" sz="1800" dirty="0"/>
          </a:p>
          <a:p>
            <a:pPr marL="0" indent="0">
              <a:lnSpc>
                <a:spcPct val="107000"/>
              </a:lnSpc>
              <a:spcAft>
                <a:spcPts val="800"/>
              </a:spcAft>
              <a:buNone/>
            </a:pPr>
            <a:r>
              <a:rPr lang="en-IN" sz="1800" dirty="0"/>
              <a:t>STEP10</a:t>
            </a:r>
            <a:r>
              <a:rPr lang="en-IN" sz="1800" dirty="0">
                <a:latin typeface="Calibri" panose="020F0502020204030204" pitchFamily="34" charset="0"/>
                <a:ea typeface="Times New Roman" panose="02020603050405020304" pitchFamily="18" charset="0"/>
                <a:cs typeface="Calibri" panose="020F0502020204030204" pitchFamily="34" charset="0"/>
                <a:sym typeface="Wingdings" panose="05000000000000000000" pitchFamily="2" charset="2"/>
              </a:rPr>
              <a:t></a:t>
            </a:r>
            <a:r>
              <a:rPr lang="en-IN" sz="1800" dirty="0">
                <a:latin typeface="Calibri" panose="020F0502020204030204" pitchFamily="34" charset="0"/>
                <a:ea typeface="Times New Roman" panose="02020603050405020304" pitchFamily="18" charset="0"/>
                <a:cs typeface="Calibri" panose="020F0502020204030204" pitchFamily="34" charset="0"/>
              </a:rPr>
              <a:t>Connecting to the database</a:t>
            </a:r>
            <a:r>
              <a:rPr lang="en-IN" sz="1800" dirty="0">
                <a:latin typeface="Calibri" panose="020F0502020204030204" pitchFamily="34" charset="0"/>
                <a:ea typeface="Times New Roman" panose="02020603050405020304" pitchFamily="18" charset="0"/>
                <a:cs typeface="Calibri" panose="020F0502020204030204" pitchFamily="34" charset="0"/>
                <a:sym typeface="Wingdings" panose="05000000000000000000" pitchFamily="2" charset="2"/>
              </a:rPr>
              <a:t></a:t>
            </a:r>
          </a:p>
          <a:p>
            <a:pPr marL="0" indent="0">
              <a:lnSpc>
                <a:spcPct val="107000"/>
              </a:lnSpc>
              <a:spcAft>
                <a:spcPts val="800"/>
              </a:spcAft>
              <a:buNone/>
            </a:pPr>
            <a:r>
              <a:rPr lang="en-IN"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a)Copy the endpoint and </a:t>
            </a:r>
            <a:r>
              <a:rPr lang="en-IN" dirty="0" err="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endport</a:t>
            </a:r>
            <a:r>
              <a:rPr lang="en-IN"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link:</a:t>
            </a:r>
          </a:p>
          <a:p>
            <a:pPr marL="0" indent="0">
              <a:lnSpc>
                <a:spcPct val="107000"/>
              </a:lnSpc>
              <a:spcAft>
                <a:spcPts val="800"/>
              </a:spcAft>
              <a:buNone/>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p>
          <a:p>
            <a:pPr marL="0" indent="0">
              <a:buNone/>
            </a:pPr>
            <a:endParaRPr lang="en-IN" sz="1800" dirty="0"/>
          </a:p>
          <a:p>
            <a:pPr marL="0" lvl="0" indent="0">
              <a:lnSpc>
                <a:spcPct val="107000"/>
              </a:lnSpc>
              <a:buNone/>
            </a:pPr>
            <a:r>
              <a:rPr lang="en-IN" sz="1800" dirty="0"/>
              <a:t> </a:t>
            </a:r>
          </a:p>
          <a:p>
            <a:pPr marL="0" lvl="0" indent="0">
              <a:lnSpc>
                <a:spcPct val="107000"/>
              </a:lnSpc>
              <a:buNone/>
            </a:pPr>
            <a:r>
              <a:rPr lang="en-IN" dirty="0"/>
              <a:t>b)</a:t>
            </a:r>
            <a:r>
              <a:rPr lang="en-IN" dirty="0">
                <a:latin typeface="Calibri" panose="020F0502020204030204" pitchFamily="34" charset="0"/>
                <a:ea typeface="Times New Roman" panose="02020603050405020304" pitchFamily="18" charset="0"/>
                <a:cs typeface="Calibri" panose="020F0502020204030204" pitchFamily="34" charset="0"/>
              </a:rPr>
              <a:t> navigating to SQL workbench-</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dirty="0">
                <a:latin typeface="Calibri" panose="020F0502020204030204" pitchFamily="34" charset="0"/>
                <a:ea typeface="Times New Roman" panose="02020603050405020304" pitchFamily="18" charset="0"/>
                <a:cs typeface="Calibri" panose="020F0502020204030204" pitchFamily="34" charset="0"/>
              </a:rPr>
              <a:t>We will open SQL workbench here</a:t>
            </a:r>
          </a:p>
          <a:p>
            <a:pPr>
              <a:lnSpc>
                <a:spcPct val="107000"/>
              </a:lnSpc>
            </a:pPr>
            <a:r>
              <a:rPr lang="en-IN" dirty="0"/>
              <a:t>Click on database</a:t>
            </a:r>
          </a:p>
          <a:p>
            <a:pPr>
              <a:lnSpc>
                <a:spcPct val="107000"/>
              </a:lnSpc>
            </a:pPr>
            <a:r>
              <a:rPr lang="en-IN" dirty="0">
                <a:latin typeface="Calibri" panose="020F0502020204030204" pitchFamily="34" charset="0"/>
                <a:ea typeface="Times New Roman" panose="02020603050405020304" pitchFamily="18" charset="0"/>
                <a:cs typeface="Calibri" panose="020F0502020204030204" pitchFamily="34" charset="0"/>
              </a:rPr>
              <a:t>Click on connect to database</a:t>
            </a:r>
            <a:endParaRPr lang="en-IN"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p:cNvPicPr/>
          <p:nvPr/>
        </p:nvPicPr>
        <p:blipFill rotWithShape="1">
          <a:blip r:embed="rId2">
            <a:extLst>
              <a:ext uri="{28A0092B-C50C-407E-A947-70E740481C1C}">
                <a14:useLocalDpi xmlns:a14="http://schemas.microsoft.com/office/drawing/2010/main" val="0"/>
              </a:ext>
            </a:extLst>
          </a:blip>
          <a:srcRect l="332" t="61773" r="-332" b="7488"/>
          <a:stretch/>
        </p:blipFill>
        <p:spPr bwMode="auto">
          <a:xfrm>
            <a:off x="424582" y="514989"/>
            <a:ext cx="8117264" cy="1133475"/>
          </a:xfrm>
          <a:prstGeom prst="rect">
            <a:avLst/>
          </a:prstGeom>
          <a:ln>
            <a:solidFill>
              <a:schemeClr val="accent1"/>
            </a:solid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1496" t="25563" r="15411" b="7737"/>
          <a:stretch/>
        </p:blipFill>
        <p:spPr bwMode="auto">
          <a:xfrm>
            <a:off x="424582" y="2605382"/>
            <a:ext cx="6513333" cy="1957191"/>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6827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938" y="245097"/>
            <a:ext cx="11444140" cy="6476213"/>
          </a:xfrm>
        </p:spPr>
        <p:txBody>
          <a:bodyPr/>
          <a:lstStyle/>
          <a:p>
            <a:pPr lvl="0">
              <a:buFont typeface="Arial" panose="020B0604020202020204" pitchFamily="34" charset="0"/>
              <a:buChar char="•"/>
            </a:pPr>
            <a:endParaRPr lang="en-IN" dirty="0" smtClean="0"/>
          </a:p>
          <a:p>
            <a:pPr lvl="0">
              <a:buFont typeface="Arial" panose="020B0604020202020204" pitchFamily="34" charset="0"/>
              <a:buChar char="•"/>
            </a:pPr>
            <a:endParaRPr lang="en-IN" dirty="0"/>
          </a:p>
          <a:p>
            <a:pPr lvl="0">
              <a:buFont typeface="Arial" panose="020B0604020202020204" pitchFamily="34" charset="0"/>
              <a:buChar char="•"/>
            </a:pPr>
            <a:endParaRPr lang="en-IN" dirty="0" smtClean="0"/>
          </a:p>
          <a:p>
            <a:pPr lvl="0">
              <a:buFont typeface="Arial" panose="020B0604020202020204" pitchFamily="34" charset="0"/>
              <a:buChar char="•"/>
            </a:pPr>
            <a:endParaRPr lang="en-IN" dirty="0"/>
          </a:p>
          <a:p>
            <a:pPr lvl="0">
              <a:buFont typeface="Arial" panose="020B0604020202020204" pitchFamily="34" charset="0"/>
              <a:buChar char="•"/>
            </a:pPr>
            <a:endParaRPr lang="en-IN" dirty="0" smtClean="0"/>
          </a:p>
          <a:p>
            <a:pPr lvl="0">
              <a:buFont typeface="Arial" panose="020B0604020202020204" pitchFamily="34" charset="0"/>
              <a:buChar char="•"/>
            </a:pPr>
            <a:endParaRPr lang="en-IN" dirty="0"/>
          </a:p>
          <a:p>
            <a:pPr lvl="0">
              <a:buFont typeface="Arial" panose="020B0604020202020204" pitchFamily="34" charset="0"/>
              <a:buChar char="•"/>
            </a:pPr>
            <a:r>
              <a:rPr lang="en-IN" dirty="0" smtClean="0"/>
              <a:t>At </a:t>
            </a:r>
            <a:r>
              <a:rPr lang="en-IN" dirty="0"/>
              <a:t>the place of hostname paste the endpoint &amp;port link that we have copied</a:t>
            </a:r>
          </a:p>
          <a:p>
            <a:pPr lvl="0">
              <a:buFont typeface="Arial" panose="020B0604020202020204" pitchFamily="34" charset="0"/>
              <a:buChar char="•"/>
            </a:pPr>
            <a:r>
              <a:rPr lang="en-IN" dirty="0"/>
              <a:t>Give the username and password. Username and password should be same as given in the code</a:t>
            </a:r>
          </a:p>
          <a:p>
            <a:pPr lvl="0">
              <a:buFont typeface="Arial" panose="020B0604020202020204" pitchFamily="34" charset="0"/>
              <a:buChar char="•"/>
            </a:pPr>
            <a:r>
              <a:rPr lang="en-IN" dirty="0"/>
              <a:t>Then click on ok.</a:t>
            </a:r>
          </a:p>
          <a:p>
            <a:r>
              <a:rPr lang="en-IN" dirty="0"/>
              <a:t>STEP10</a:t>
            </a:r>
            <a:r>
              <a:rPr lang="en-IN" dirty="0">
                <a:sym typeface="Wingdings" panose="05000000000000000000" pitchFamily="2" charset="2"/>
              </a:rPr>
              <a:t>Connecting to </a:t>
            </a:r>
            <a:r>
              <a:rPr lang="en-IN" dirty="0" smtClean="0">
                <a:sym typeface="Wingdings" panose="05000000000000000000" pitchFamily="2" charset="2"/>
              </a:rPr>
              <a:t>database</a:t>
            </a:r>
          </a:p>
          <a:p>
            <a:pPr marL="0" indent="0">
              <a:buNone/>
            </a:pPr>
            <a:endParaRPr lang="en-IN" dirty="0">
              <a:sym typeface="Wingdings" panose="05000000000000000000" pitchFamily="2" charset="2"/>
            </a:endParaRPr>
          </a:p>
          <a:p>
            <a:pPr marL="0" indent="0">
              <a:buNone/>
            </a:pPr>
            <a:endParaRPr lang="en-IN" dirty="0"/>
          </a:p>
        </p:txBody>
      </p:sp>
      <p:pic>
        <p:nvPicPr>
          <p:cNvPr id="4" name="Content Placeholder 3"/>
          <p:cNvPicPr>
            <a:picLocks/>
          </p:cNvPicPr>
          <p:nvPr/>
        </p:nvPicPr>
        <p:blipFill rotWithShape="1">
          <a:blip r:embed="rId2">
            <a:extLst>
              <a:ext uri="{28A0092B-C50C-407E-A947-70E740481C1C}">
                <a14:useLocalDpi xmlns:a14="http://schemas.microsoft.com/office/drawing/2010/main" val="0"/>
              </a:ext>
            </a:extLst>
          </a:blip>
          <a:srcRect l="27249" t="18671" r="23107" b="18719"/>
          <a:stretch/>
        </p:blipFill>
        <p:spPr bwMode="auto">
          <a:xfrm>
            <a:off x="443061" y="122548"/>
            <a:ext cx="9134475" cy="2696066"/>
          </a:xfrm>
          <a:prstGeom prst="rect">
            <a:avLst/>
          </a:prstGeom>
          <a:ln>
            <a:solidFill>
              <a:schemeClr val="accent1"/>
            </a:solid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8309" r="3778"/>
          <a:stretch/>
        </p:blipFill>
        <p:spPr bwMode="auto">
          <a:xfrm>
            <a:off x="443062" y="4892510"/>
            <a:ext cx="7362332" cy="1809947"/>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9832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390" y="131976"/>
            <a:ext cx="11689237" cy="6617616"/>
          </a:xfrm>
        </p:spPr>
        <p:txBody>
          <a:bodyPr>
            <a:normAutofit fontScale="92500" lnSpcReduction="20000"/>
          </a:bodyPr>
          <a:lstStyle/>
          <a:p>
            <a:pPr marL="0" indent="0">
              <a:lnSpc>
                <a:spcPct val="107000"/>
              </a:lnSpc>
              <a:spcAft>
                <a:spcPts val="800"/>
              </a:spcAft>
              <a:buNone/>
            </a:pPr>
            <a:r>
              <a:rPr lang="en-IN" dirty="0">
                <a:latin typeface="Calibri" panose="020F0502020204030204" pitchFamily="34" charset="0"/>
                <a:ea typeface="Times New Roman" panose="02020603050405020304" pitchFamily="18" charset="0"/>
                <a:cs typeface="Calibri" panose="020F0502020204030204" pitchFamily="34" charset="0"/>
              </a:rPr>
              <a:t>The above page gets displayed only after successful connection of the database.</a:t>
            </a:r>
          </a:p>
          <a:p>
            <a:pPr marL="0" indent="0">
              <a:lnSpc>
                <a:spcPct val="107000"/>
              </a:lnSpc>
              <a:spcAft>
                <a:spcPts val="800"/>
              </a:spcAft>
              <a:buNone/>
            </a:pPr>
            <a:r>
              <a:rPr lang="en-IN" dirty="0">
                <a:latin typeface="Calibri" panose="020F0502020204030204" pitchFamily="34" charset="0"/>
                <a:ea typeface="Times New Roman" panose="02020603050405020304" pitchFamily="18" charset="0"/>
                <a:cs typeface="Calibri" panose="020F0502020204030204" pitchFamily="34" charset="0"/>
              </a:rPr>
              <a:t>STEP11</a:t>
            </a:r>
            <a:r>
              <a:rPr lang="en-IN" dirty="0">
                <a:latin typeface="Calibri" panose="020F0502020204030204" pitchFamily="34" charset="0"/>
                <a:ea typeface="Times New Roman" panose="02020603050405020304" pitchFamily="18" charset="0"/>
                <a:cs typeface="Calibri" panose="020F0502020204030204" pitchFamily="34" charset="0"/>
                <a:sym typeface="Wingdings" panose="05000000000000000000" pitchFamily="2" charset="2"/>
              </a:rPr>
              <a:t></a:t>
            </a:r>
            <a:r>
              <a:rPr lang="en-IN" dirty="0">
                <a:latin typeface="Calibri" panose="020F0502020204030204" pitchFamily="34" charset="0"/>
                <a:ea typeface="Times New Roman" panose="02020603050405020304" pitchFamily="18" charset="0"/>
                <a:cs typeface="Calibri" panose="020F0502020204030204" pitchFamily="34" charset="0"/>
              </a:rPr>
              <a:t> Here we have created a table and named it as </a:t>
            </a:r>
            <a:r>
              <a:rPr lang="en-IN" dirty="0" err="1">
                <a:latin typeface="Calibri" panose="020F0502020204030204" pitchFamily="34" charset="0"/>
                <a:ea typeface="Times New Roman" panose="02020603050405020304" pitchFamily="18" charset="0"/>
                <a:cs typeface="Calibri" panose="020F0502020204030204" pitchFamily="34" charset="0"/>
              </a:rPr>
              <a:t>new_joinee_employee_details</a:t>
            </a:r>
            <a:endParaRPr lang="en-IN"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IN" sz="16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IN" sz="16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IN" sz="16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IN" sz="16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IN" sz="16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IN" sz="16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IN" sz="16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IN" sz="16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10000"/>
              </a:lnSpc>
              <a:spcAft>
                <a:spcPts val="800"/>
              </a:spcAft>
              <a:buNone/>
            </a:pPr>
            <a:endParaRPr lang="en-IN" sz="1800" dirty="0"/>
          </a:p>
          <a:p>
            <a:pPr>
              <a:lnSpc>
                <a:spcPct val="110000"/>
              </a:lnSpc>
              <a:spcAft>
                <a:spcPts val="800"/>
              </a:spcAft>
            </a:pPr>
            <a:r>
              <a:rPr lang="en-IN" dirty="0" err="1"/>
              <a:t>employee_id</a:t>
            </a:r>
            <a:r>
              <a:rPr lang="en-IN" dirty="0"/>
              <a:t> : A column for employee unique id marked it as a primary key which is unique.</a:t>
            </a:r>
          </a:p>
          <a:p>
            <a:pPr>
              <a:lnSpc>
                <a:spcPct val="110000"/>
              </a:lnSpc>
              <a:spcAft>
                <a:spcPts val="800"/>
              </a:spcAft>
            </a:pPr>
            <a:r>
              <a:rPr lang="en-IN" dirty="0" err="1"/>
              <a:t>first_name</a:t>
            </a:r>
            <a:r>
              <a:rPr lang="en-IN" dirty="0"/>
              <a:t> VARCHAR(50): A column for employee first name (up to 50 characters)</a:t>
            </a:r>
          </a:p>
          <a:p>
            <a:pPr>
              <a:lnSpc>
                <a:spcPct val="110000"/>
              </a:lnSpc>
              <a:spcAft>
                <a:spcPts val="800"/>
              </a:spcAft>
            </a:pPr>
            <a:r>
              <a:rPr lang="en-IN" dirty="0" err="1"/>
              <a:t>last_name</a:t>
            </a:r>
            <a:r>
              <a:rPr lang="en-IN" dirty="0"/>
              <a:t> VARCHAR(50): A column for employee last name (up to 50 characters)</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308" t="12951" r="3937"/>
          <a:stretch/>
        </p:blipFill>
        <p:spPr>
          <a:xfrm>
            <a:off x="207390" y="1074654"/>
            <a:ext cx="8323868" cy="3675136"/>
          </a:xfrm>
          <a:prstGeom prst="rect">
            <a:avLst/>
          </a:prstGeom>
          <a:ln>
            <a:solidFill>
              <a:schemeClr val="accent1"/>
            </a:solidFill>
          </a:ln>
        </p:spPr>
      </p:pic>
    </p:spTree>
    <p:extLst>
      <p:ext uri="{BB962C8B-B14F-4D97-AF65-F5344CB8AC3E}">
        <p14:creationId xmlns:p14="http://schemas.microsoft.com/office/powerpoint/2010/main" val="3778515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377" y="84841"/>
            <a:ext cx="11312165" cy="6664751"/>
          </a:xfrm>
        </p:spPr>
        <p:txBody>
          <a:bodyPr>
            <a:normAutofit fontScale="62500" lnSpcReduction="20000"/>
          </a:bodyPr>
          <a:lstStyle/>
          <a:p>
            <a:r>
              <a:rPr lang="en-IN" sz="2900" dirty="0"/>
              <a:t>Age INT: A column for employee age which should be an integer.</a:t>
            </a:r>
          </a:p>
          <a:p>
            <a:r>
              <a:rPr lang="en-IN" sz="2900" dirty="0"/>
              <a:t>designation VARCHAR(10): A column to specify employee designation(up to 10 characters)</a:t>
            </a:r>
          </a:p>
          <a:p>
            <a:r>
              <a:rPr lang="en-IN" sz="2900" dirty="0"/>
              <a:t>email VARCHAR(100): A column to specify email (up to 100 characters)</a:t>
            </a:r>
          </a:p>
          <a:p>
            <a:pPr marL="0" indent="0">
              <a:buNone/>
            </a:pPr>
            <a:r>
              <a:rPr lang="en-IN" sz="2900" dirty="0"/>
              <a:t>STEP12</a:t>
            </a:r>
            <a:r>
              <a:rPr lang="en-IN" sz="2900" dirty="0">
                <a:sym typeface="Wingdings" panose="05000000000000000000" pitchFamily="2" charset="2"/>
              </a:rPr>
              <a:t></a:t>
            </a:r>
            <a:r>
              <a:rPr lang="en-IN" sz="2900" dirty="0"/>
              <a:t>Inserting the data in the created table</a:t>
            </a:r>
          </a:p>
          <a:p>
            <a:pPr marL="0" indent="0">
              <a:buNone/>
            </a:pPr>
            <a:endParaRPr lang="en-IN" sz="2900" dirty="0"/>
          </a:p>
          <a:p>
            <a:pPr marL="0" indent="0">
              <a:buNone/>
            </a:pPr>
            <a:endParaRPr lang="en-IN" sz="2900" dirty="0"/>
          </a:p>
          <a:p>
            <a:pPr marL="0" indent="0">
              <a:buNone/>
            </a:pPr>
            <a:endParaRPr lang="en-IN" sz="2900" dirty="0"/>
          </a:p>
          <a:p>
            <a:pPr marL="0" indent="0">
              <a:buNone/>
            </a:pPr>
            <a:endParaRPr lang="en-IN" sz="2900" dirty="0"/>
          </a:p>
          <a:p>
            <a:pPr marL="0" indent="0">
              <a:buNone/>
            </a:pPr>
            <a:endParaRPr lang="en-IN" sz="2900" dirty="0"/>
          </a:p>
          <a:p>
            <a:pPr marL="0" indent="0">
              <a:buNone/>
            </a:pPr>
            <a:endParaRPr lang="en-IN" sz="2900" dirty="0"/>
          </a:p>
          <a:p>
            <a:pPr marL="0" indent="0">
              <a:buNone/>
            </a:pPr>
            <a:endParaRPr lang="en-IN" sz="2900" dirty="0"/>
          </a:p>
          <a:p>
            <a:pPr marL="0" indent="0">
              <a:buNone/>
            </a:pPr>
            <a:endParaRPr lang="en-IN" sz="2900" dirty="0"/>
          </a:p>
          <a:p>
            <a:pPr marL="0" indent="0">
              <a:buNone/>
            </a:pPr>
            <a:endParaRPr lang="en-IN" sz="2900" dirty="0"/>
          </a:p>
          <a:p>
            <a:pPr marL="0" indent="0">
              <a:buNone/>
            </a:pPr>
            <a:endParaRPr lang="en-IN" sz="2900" dirty="0"/>
          </a:p>
          <a:p>
            <a:pPr marL="0" indent="0">
              <a:buNone/>
            </a:pPr>
            <a:endParaRPr lang="en-IN" sz="2900" dirty="0" smtClean="0"/>
          </a:p>
          <a:p>
            <a:pPr marL="0" indent="0">
              <a:buNone/>
            </a:pPr>
            <a:endParaRPr lang="en-IN" sz="2900" dirty="0"/>
          </a:p>
          <a:p>
            <a:pPr marL="0" indent="0">
              <a:buNone/>
            </a:pPr>
            <a:endParaRPr lang="en-IN" sz="2900" dirty="0" smtClean="0"/>
          </a:p>
          <a:p>
            <a:pPr marL="0" indent="0">
              <a:buNone/>
            </a:pPr>
            <a:r>
              <a:rPr lang="en-IN" sz="2900" dirty="0" smtClean="0"/>
              <a:t>Here </a:t>
            </a:r>
            <a:r>
              <a:rPr lang="en-IN" sz="2900" dirty="0"/>
              <a:t>I have inserted all the details of the </a:t>
            </a:r>
            <a:r>
              <a:rPr lang="en-IN" sz="2900" dirty="0" err="1"/>
              <a:t>newly_joined_employees</a:t>
            </a:r>
            <a:r>
              <a:rPr lang="en-IN" sz="2900" dirty="0"/>
              <a:t>.</a:t>
            </a:r>
          </a:p>
          <a:p>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5017" t="14626" r="17411" b="-1476"/>
          <a:stretch/>
        </p:blipFill>
        <p:spPr>
          <a:xfrm>
            <a:off x="273377" y="1480009"/>
            <a:ext cx="7729979" cy="4435311"/>
          </a:xfrm>
          <a:prstGeom prst="rect">
            <a:avLst/>
          </a:prstGeom>
          <a:ln>
            <a:solidFill>
              <a:schemeClr val="accent1"/>
            </a:solidFill>
          </a:ln>
        </p:spPr>
      </p:pic>
    </p:spTree>
    <p:extLst>
      <p:ext uri="{BB962C8B-B14F-4D97-AF65-F5344CB8AC3E}">
        <p14:creationId xmlns:p14="http://schemas.microsoft.com/office/powerpoint/2010/main" val="1701478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072" y="235670"/>
            <a:ext cx="11444140" cy="6419654"/>
          </a:xfrm>
        </p:spPr>
        <p:txBody>
          <a:bodyPr/>
          <a:lstStyle/>
          <a:p>
            <a:pPr marL="0" indent="0">
              <a:buNone/>
            </a:pPr>
            <a:r>
              <a:rPr lang="en-IN" dirty="0"/>
              <a:t>STEP13</a:t>
            </a:r>
            <a:r>
              <a:rPr lang="en-IN" dirty="0">
                <a:sym typeface="Wingdings" panose="05000000000000000000" pitchFamily="2" charset="2"/>
              </a:rPr>
              <a:t> Fetching the details of employees.</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we can list out all the details of the employees by writing the following query as shown in the figure. </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793" t="13863" r="15937"/>
          <a:stretch/>
        </p:blipFill>
        <p:spPr>
          <a:xfrm>
            <a:off x="377072" y="895547"/>
            <a:ext cx="7107811" cy="4599110"/>
          </a:xfrm>
          <a:prstGeom prst="rect">
            <a:avLst/>
          </a:prstGeom>
          <a:ln>
            <a:solidFill>
              <a:schemeClr val="accent1"/>
            </a:solidFill>
          </a:ln>
        </p:spPr>
      </p:pic>
    </p:spTree>
    <p:extLst>
      <p:ext uri="{BB962C8B-B14F-4D97-AF65-F5344CB8AC3E}">
        <p14:creationId xmlns:p14="http://schemas.microsoft.com/office/powerpoint/2010/main" val="3669743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390" y="207390"/>
            <a:ext cx="11783505" cy="6542202"/>
          </a:xfrm>
        </p:spPr>
        <p:txBody>
          <a:bodyPr>
            <a:normAutofit fontScale="92500" lnSpcReduction="20000"/>
          </a:bodyPr>
          <a:lstStyle/>
          <a:p>
            <a:pPr marL="0" indent="0">
              <a:buNone/>
            </a:pPr>
            <a:r>
              <a:rPr lang="en-IN" dirty="0"/>
              <a:t>STEP14</a:t>
            </a:r>
            <a:r>
              <a:rPr lang="en-IN" dirty="0">
                <a:sym typeface="Wingdings" panose="05000000000000000000" pitchFamily="2" charset="2"/>
              </a:rPr>
              <a:t></a:t>
            </a:r>
            <a:r>
              <a:rPr lang="en-IN" dirty="0"/>
              <a:t> We can also fetch the details of single employee by using where </a:t>
            </a:r>
            <a:endParaRPr lang="en-IN" dirty="0" smtClean="0"/>
          </a:p>
          <a:p>
            <a:pPr marL="0" indent="0">
              <a:buNone/>
            </a:pPr>
            <a:r>
              <a:rPr lang="en-IN" dirty="0" smtClean="0"/>
              <a:t>command</a:t>
            </a:r>
            <a:r>
              <a:rPr lang="en-IN" dirty="0"/>
              <a:t>.</a:t>
            </a: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smtClean="0"/>
          </a:p>
          <a:p>
            <a:pPr marL="0" indent="0">
              <a:buNone/>
            </a:pPr>
            <a:r>
              <a:rPr lang="en-IN" dirty="0" smtClean="0"/>
              <a:t>In </a:t>
            </a:r>
            <a:r>
              <a:rPr lang="en-IN" dirty="0"/>
              <a:t>this manner we can get, put, post and delete following rows and columns in the database.</a:t>
            </a:r>
          </a:p>
          <a:p>
            <a:pPr marL="0" indent="0">
              <a:buNone/>
            </a:pPr>
            <a:r>
              <a:rPr lang="en-IN" dirty="0">
                <a:sym typeface="Wingdings" panose="05000000000000000000" pitchFamily="2" charset="2"/>
              </a:rPr>
              <a:t></a:t>
            </a:r>
            <a:r>
              <a:rPr lang="en-IN" dirty="0"/>
              <a:t>The main reason for using database is to keep the data safe and make sure only the right people can</a:t>
            </a:r>
          </a:p>
          <a:p>
            <a:pPr marL="0" indent="0">
              <a:buNone/>
            </a:pPr>
            <a:r>
              <a:rPr lang="en-IN" dirty="0"/>
              <a:t>access or change the data.</a:t>
            </a:r>
          </a:p>
          <a:p>
            <a:pPr marL="0" indent="0">
              <a:buNone/>
            </a:pPr>
            <a:r>
              <a:rPr lang="en-IN" dirty="0">
                <a:sym typeface="Wingdings" panose="05000000000000000000" pitchFamily="2" charset="2"/>
              </a:rPr>
              <a:t>Also helps in storing the data, can find the data quickly by executing following queries, easily adds or update new records, also handles multiple users like multiple users can access the data at the same time.</a:t>
            </a:r>
          </a:p>
          <a:p>
            <a:endParaRPr lang="en-IN" dirty="0"/>
          </a:p>
        </p:txBody>
      </p:sp>
      <p:pic>
        <p:nvPicPr>
          <p:cNvPr id="4" name="Picture 3"/>
          <p:cNvPicPr>
            <a:picLocks noChangeAspect="1"/>
          </p:cNvPicPr>
          <p:nvPr/>
        </p:nvPicPr>
        <p:blipFill>
          <a:blip r:embed="rId2"/>
          <a:stretch>
            <a:fillRect/>
          </a:stretch>
        </p:blipFill>
        <p:spPr>
          <a:xfrm>
            <a:off x="207390" y="876693"/>
            <a:ext cx="8350679" cy="3535051"/>
          </a:xfrm>
          <a:prstGeom prst="rect">
            <a:avLst/>
          </a:prstGeom>
          <a:ln>
            <a:solidFill>
              <a:schemeClr val="accent1"/>
            </a:solidFill>
          </a:ln>
        </p:spPr>
      </p:pic>
    </p:spTree>
    <p:extLst>
      <p:ext uri="{BB962C8B-B14F-4D97-AF65-F5344CB8AC3E}">
        <p14:creationId xmlns:p14="http://schemas.microsoft.com/office/powerpoint/2010/main" val="3789612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MariaDB</a:t>
            </a:r>
          </a:p>
        </p:txBody>
      </p:sp>
      <p:sp>
        <p:nvSpPr>
          <p:cNvPr id="3" name="Content Placeholder 2"/>
          <p:cNvSpPr>
            <a:spLocks noGrp="1"/>
          </p:cNvSpPr>
          <p:nvPr>
            <p:ph idx="1"/>
          </p:nvPr>
        </p:nvSpPr>
        <p:spPr>
          <a:xfrm>
            <a:off x="646111" y="1216058"/>
            <a:ext cx="9845921" cy="5571241"/>
          </a:xfrm>
        </p:spPr>
        <p:txBody>
          <a:bodyPr>
            <a:normAutofit fontScale="92500" lnSpcReduction="20000"/>
          </a:bodyPr>
          <a:lstStyle/>
          <a:p>
            <a:pPr marL="0" indent="0">
              <a:buNone/>
            </a:pPr>
            <a:r>
              <a:rPr lang="en-IN" sz="2200" dirty="0"/>
              <a:t>We can also create databases in other ways. Other one among them is MariaDB</a:t>
            </a:r>
          </a:p>
          <a:p>
            <a:pPr marL="0" indent="0">
              <a:buNone/>
            </a:pPr>
            <a:r>
              <a:rPr lang="en-US" sz="2200" b="1" dirty="0" err="1"/>
              <a:t>MariaDB</a:t>
            </a:r>
            <a:r>
              <a:rPr lang="en-US" sz="2200" dirty="0"/>
              <a:t> is a </a:t>
            </a:r>
            <a:r>
              <a:rPr lang="en-US" sz="2200" b="1" dirty="0"/>
              <a:t>relational database management system (RDBMS)</a:t>
            </a:r>
            <a:r>
              <a:rPr lang="en-US" sz="2200" dirty="0"/>
              <a:t>. It is used to store, manage, and retrieve data in a structured way. </a:t>
            </a:r>
            <a:r>
              <a:rPr lang="en-US" sz="2200" dirty="0" err="1"/>
              <a:t>MariaDB</a:t>
            </a:r>
            <a:r>
              <a:rPr lang="en-US" sz="2200" dirty="0"/>
              <a:t> is a popular alternative to MySQL and is known for being </a:t>
            </a:r>
            <a:r>
              <a:rPr lang="en-US" sz="2200" b="1" dirty="0"/>
              <a:t>open-source</a:t>
            </a:r>
            <a:r>
              <a:rPr lang="en-US" sz="2200" dirty="0"/>
              <a:t> (free to use) and </a:t>
            </a:r>
            <a:r>
              <a:rPr lang="en-US" sz="2200" b="1" dirty="0"/>
              <a:t>compatible</a:t>
            </a:r>
            <a:r>
              <a:rPr lang="en-US" sz="2200" dirty="0"/>
              <a:t> with MySQL, meaning it can run MySQL databases and queries without major changes.</a:t>
            </a:r>
          </a:p>
          <a:p>
            <a:pPr marL="0" indent="0">
              <a:buNone/>
            </a:pPr>
            <a:endParaRPr lang="en-US" sz="2200" dirty="0"/>
          </a:p>
          <a:p>
            <a:pPr marL="0" indent="0">
              <a:buNone/>
            </a:pPr>
            <a:r>
              <a:rPr lang="en-US" sz="2200" b="1" dirty="0"/>
              <a:t>Creating Database With </a:t>
            </a:r>
            <a:r>
              <a:rPr lang="en-US" sz="2200" b="1" dirty="0" err="1"/>
              <a:t>MariaDB</a:t>
            </a:r>
            <a:r>
              <a:rPr lang="en-US" sz="2200" b="1" dirty="0"/>
              <a:t>: </a:t>
            </a:r>
          </a:p>
          <a:p>
            <a:pPr marL="0" indent="0">
              <a:buNone/>
            </a:pPr>
            <a:r>
              <a:rPr lang="en-US" sz="2200" dirty="0"/>
              <a:t>STEP1: Creating RDS in AWS Console by choosing Engine options as </a:t>
            </a:r>
            <a:r>
              <a:rPr lang="en-US" sz="2200" dirty="0" err="1"/>
              <a:t>MariaDB</a:t>
            </a:r>
            <a:endParaRPr lang="en-US" sz="2200" dirty="0"/>
          </a:p>
          <a:p>
            <a:pPr marL="0" indent="0">
              <a:buNone/>
            </a:pPr>
            <a:r>
              <a:rPr lang="en-US" sz="2200" dirty="0"/>
              <a:t>STEP2: Launch an EC2 Instance and connect Instance with </a:t>
            </a:r>
            <a:r>
              <a:rPr lang="en-US" sz="2200" dirty="0" err="1"/>
              <a:t>Gitbash</a:t>
            </a:r>
            <a:r>
              <a:rPr lang="en-US" sz="2200" dirty="0"/>
              <a:t>, Putty etc..,</a:t>
            </a:r>
          </a:p>
          <a:p>
            <a:pPr marL="0" indent="0">
              <a:buNone/>
            </a:pPr>
            <a:r>
              <a:rPr lang="en-US" sz="2200" dirty="0"/>
              <a:t>STEP3: Run the Following commands:</a:t>
            </a:r>
          </a:p>
          <a:p>
            <a:pPr>
              <a:buFont typeface="Wingdings" panose="05000000000000000000" pitchFamily="2" charset="2"/>
              <a:buChar char="v"/>
            </a:pPr>
            <a:r>
              <a:rPr lang="en-US" sz="2200" dirty="0" err="1"/>
              <a:t>sudo</a:t>
            </a:r>
            <a:r>
              <a:rPr lang="en-US" sz="2200" dirty="0"/>
              <a:t> apt update </a:t>
            </a:r>
            <a:r>
              <a:rPr lang="en-US" sz="2200" dirty="0">
                <a:sym typeface="Wingdings" panose="05000000000000000000" pitchFamily="2" charset="2"/>
              </a:rPr>
              <a:t></a:t>
            </a:r>
            <a:r>
              <a:rPr lang="en-US" sz="2200" dirty="0"/>
              <a:t>To update all the Packages</a:t>
            </a:r>
          </a:p>
          <a:p>
            <a:pPr>
              <a:buFont typeface="Wingdings" panose="05000000000000000000" pitchFamily="2" charset="2"/>
              <a:buChar char="v"/>
            </a:pPr>
            <a:r>
              <a:rPr lang="en-IN" sz="2200" dirty="0"/>
              <a:t>apt install apache2 </a:t>
            </a:r>
            <a:r>
              <a:rPr lang="en-IN" sz="2200" dirty="0" err="1"/>
              <a:t>php</a:t>
            </a:r>
            <a:r>
              <a:rPr lang="en-IN" sz="2200" dirty="0"/>
              <a:t> </a:t>
            </a:r>
            <a:r>
              <a:rPr lang="en-IN" sz="2200" dirty="0" err="1"/>
              <a:t>php-mysql</a:t>
            </a:r>
            <a:r>
              <a:rPr lang="en-IN" sz="2200" dirty="0"/>
              <a:t> </a:t>
            </a:r>
            <a:r>
              <a:rPr lang="en-IN" sz="2200" dirty="0" err="1"/>
              <a:t>mariadb</a:t>
            </a:r>
            <a:r>
              <a:rPr lang="en-IN" sz="2200" dirty="0"/>
              <a:t>-server  -y </a:t>
            </a:r>
            <a:r>
              <a:rPr lang="en-IN" sz="2200" dirty="0">
                <a:sym typeface="Wingdings" panose="05000000000000000000" pitchFamily="2" charset="2"/>
              </a:rPr>
              <a:t></a:t>
            </a:r>
            <a:r>
              <a:rPr lang="en-IN" sz="2200" dirty="0"/>
              <a:t>To install MariaDB</a:t>
            </a:r>
          </a:p>
          <a:p>
            <a:pPr>
              <a:buFont typeface="Wingdings" panose="05000000000000000000" pitchFamily="2" charset="2"/>
              <a:buChar char="v"/>
            </a:pPr>
            <a:r>
              <a:rPr lang="en-IN" sz="2200" dirty="0" err="1"/>
              <a:t>mysql</a:t>
            </a:r>
            <a:r>
              <a:rPr lang="en-IN" sz="2200" dirty="0"/>
              <a:t> -h &lt;Database Endpoint link&gt; -u &lt;username&gt; –p </a:t>
            </a:r>
            <a:r>
              <a:rPr lang="en-IN" sz="2200" dirty="0">
                <a:sym typeface="Wingdings" panose="05000000000000000000" pitchFamily="2" charset="2"/>
              </a:rPr>
              <a:t></a:t>
            </a:r>
            <a:r>
              <a:rPr lang="en-IN" sz="2200" dirty="0"/>
              <a:t>To connect with MariaDB</a:t>
            </a:r>
            <a:endParaRPr lang="en-US" sz="2200" dirty="0"/>
          </a:p>
          <a:p>
            <a:endParaRPr lang="en-IN" dirty="0"/>
          </a:p>
        </p:txBody>
      </p:sp>
    </p:spTree>
    <p:extLst>
      <p:ext uri="{BB962C8B-B14F-4D97-AF65-F5344CB8AC3E}">
        <p14:creationId xmlns:p14="http://schemas.microsoft.com/office/powerpoint/2010/main" val="3963989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085" y="113122"/>
            <a:ext cx="11462993" cy="6617616"/>
          </a:xfrm>
        </p:spPr>
        <p:txBody>
          <a:bodyPr/>
          <a:lstStyle/>
          <a:p>
            <a:r>
              <a:rPr lang="en-IN" dirty="0"/>
              <a:t>CREATE DATABASE employee; </a:t>
            </a:r>
            <a:r>
              <a:rPr lang="en-IN" dirty="0">
                <a:sym typeface="Wingdings" panose="05000000000000000000" pitchFamily="2" charset="2"/>
              </a:rPr>
              <a:t> Here we are creating one database in </a:t>
            </a:r>
            <a:endParaRPr lang="en-IN" dirty="0" smtClean="0">
              <a:sym typeface="Wingdings" panose="05000000000000000000" pitchFamily="2" charset="2"/>
            </a:endParaRPr>
          </a:p>
          <a:p>
            <a:pPr marL="0" indent="0">
              <a:buNone/>
            </a:pPr>
            <a:r>
              <a:rPr lang="en-IN" dirty="0">
                <a:sym typeface="Wingdings" panose="05000000000000000000" pitchFamily="2" charset="2"/>
              </a:rPr>
              <a:t> </a:t>
            </a:r>
            <a:r>
              <a:rPr lang="en-IN" dirty="0" smtClean="0">
                <a:sym typeface="Wingdings" panose="05000000000000000000" pitchFamily="2" charset="2"/>
              </a:rPr>
              <a:t>    MariaDB </a:t>
            </a:r>
            <a:r>
              <a:rPr lang="en-IN" dirty="0">
                <a:sym typeface="Wingdings" panose="05000000000000000000" pitchFamily="2" charset="2"/>
              </a:rPr>
              <a:t>to save the all the details related to the employees</a:t>
            </a:r>
          </a:p>
          <a:p>
            <a:r>
              <a:rPr lang="en-IN" dirty="0"/>
              <a:t>USE employee; </a:t>
            </a:r>
            <a:r>
              <a:rPr lang="en-IN" dirty="0">
                <a:sym typeface="Wingdings" panose="05000000000000000000" pitchFamily="2" charset="2"/>
              </a:rPr>
              <a:t> To Change the Database</a:t>
            </a:r>
          </a:p>
          <a:p>
            <a:r>
              <a:rPr lang="en-US" dirty="0"/>
              <a:t>CREATE TABLE users (id INT AUTO_INCREMENT PRIMARY KEY, name VARCHAR(100), email VARCHAR(100) ); </a:t>
            </a:r>
            <a:r>
              <a:rPr lang="en-US" dirty="0">
                <a:sym typeface="Wingdings" panose="05000000000000000000" pitchFamily="2" charset="2"/>
              </a:rPr>
              <a:t> Created table to save all the necessary details related to employees</a:t>
            </a:r>
          </a:p>
          <a:p>
            <a:r>
              <a:rPr lang="en-US" dirty="0"/>
              <a:t>INSERT INTO users (name, email) VALUES ('John Doe', 'john.doe@example.com'); </a:t>
            </a:r>
            <a:r>
              <a:rPr lang="en-US" dirty="0">
                <a:sym typeface="Wingdings" panose="05000000000000000000" pitchFamily="2" charset="2"/>
              </a:rPr>
              <a:t> To Insert the data of the employees</a:t>
            </a:r>
          </a:p>
          <a:p>
            <a:r>
              <a:rPr lang="en-IN" dirty="0"/>
              <a:t>SELECT * FROM users; </a:t>
            </a:r>
            <a:r>
              <a:rPr lang="en-IN" dirty="0">
                <a:sym typeface="Wingdings" panose="05000000000000000000" pitchFamily="2" charset="2"/>
              </a:rPr>
              <a:t> To fetch the data of all the employees </a:t>
            </a:r>
            <a:endParaRPr lang="en-IN" dirty="0" smtClean="0">
              <a:sym typeface="Wingdings" panose="05000000000000000000" pitchFamily="2" charset="2"/>
            </a:endParaRPr>
          </a:p>
          <a:p>
            <a:endParaRPr lang="en-IN" dirty="0">
              <a:sym typeface="Wingdings" panose="05000000000000000000" pitchFamily="2" charset="2"/>
            </a:endParaRPr>
          </a:p>
          <a:p>
            <a:endParaRPr lang="en-IN" dirty="0"/>
          </a:p>
        </p:txBody>
      </p:sp>
      <p:pic>
        <p:nvPicPr>
          <p:cNvPr id="4" name="Picture 3"/>
          <p:cNvPicPr>
            <a:picLocks noChangeAspect="1"/>
          </p:cNvPicPr>
          <p:nvPr/>
        </p:nvPicPr>
        <p:blipFill>
          <a:blip r:embed="rId2"/>
          <a:stretch>
            <a:fillRect/>
          </a:stretch>
        </p:blipFill>
        <p:spPr>
          <a:xfrm>
            <a:off x="744717" y="3327662"/>
            <a:ext cx="9172281" cy="3403076"/>
          </a:xfrm>
          <a:prstGeom prst="rect">
            <a:avLst/>
          </a:prstGeom>
          <a:ln>
            <a:solidFill>
              <a:schemeClr val="bg1"/>
            </a:solidFill>
          </a:ln>
        </p:spPr>
      </p:pic>
    </p:spTree>
    <p:extLst>
      <p:ext uri="{BB962C8B-B14F-4D97-AF65-F5344CB8AC3E}">
        <p14:creationId xmlns:p14="http://schemas.microsoft.com/office/powerpoint/2010/main" val="735710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431527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Terraform Tree</a:t>
            </a:r>
            <a:endParaRPr lang="en-IN" dirty="0"/>
          </a:p>
        </p:txBody>
      </p:sp>
      <p:sp>
        <p:nvSpPr>
          <p:cNvPr id="3" name="Content Placeholder 2"/>
          <p:cNvSpPr>
            <a:spLocks noGrp="1"/>
          </p:cNvSpPr>
          <p:nvPr>
            <p:ph idx="1"/>
          </p:nvPr>
        </p:nvSpPr>
        <p:spPr>
          <a:xfrm>
            <a:off x="646112" y="1310326"/>
            <a:ext cx="9403742" cy="4938073"/>
          </a:xfrm>
        </p:spPr>
        <p:txBody>
          <a:bodyPr/>
          <a:lstStyle/>
          <a:p>
            <a:r>
              <a:rPr lang="en-US" b="1" dirty="0"/>
              <a:t>Terraform tree</a:t>
            </a:r>
            <a:r>
              <a:rPr lang="en-US" dirty="0"/>
              <a:t> refers to the visualization or structure of the resources, </a:t>
            </a:r>
            <a:r>
              <a:rPr lang="en-US" dirty="0" smtClean="0"/>
              <a:t>modules</a:t>
            </a:r>
            <a:r>
              <a:rPr lang="en-US" dirty="0"/>
              <a:t>, and dependencies within a Terraform configuration</a:t>
            </a:r>
            <a:r>
              <a:rPr lang="en-US" dirty="0" smtClean="0"/>
              <a:t>.</a:t>
            </a:r>
          </a:p>
          <a:p>
            <a:pPr marL="0" indent="0">
              <a:buNone/>
            </a:pPr>
            <a:r>
              <a:rPr lang="en-US" sz="2400" b="1" dirty="0"/>
              <a:t>How Terraform Tree Looks (Conceptually</a:t>
            </a:r>
            <a:r>
              <a:rPr lang="en-US" sz="2400" b="1" dirty="0" smtClean="0"/>
              <a:t>):</a:t>
            </a:r>
          </a:p>
          <a:p>
            <a:r>
              <a:rPr lang="en-US" dirty="0"/>
              <a:t>Imagine you are building a project where you define multiple resources (e.g., EC2 instances, S3 buckets) and organize them into modules. Here's an example of how this structure could look as a "</a:t>
            </a:r>
            <a:r>
              <a:rPr lang="en-US" dirty="0" smtClean="0"/>
              <a:t>tree“</a:t>
            </a:r>
          </a:p>
          <a:p>
            <a:pPr marL="0" indent="0">
              <a:buNone/>
            </a:pPr>
            <a:endParaRPr lang="en-IN" dirty="0"/>
          </a:p>
        </p:txBody>
      </p:sp>
      <p:pic>
        <p:nvPicPr>
          <p:cNvPr id="4" name="Picture 3"/>
          <p:cNvPicPr>
            <a:picLocks noChangeAspect="1"/>
          </p:cNvPicPr>
          <p:nvPr/>
        </p:nvPicPr>
        <p:blipFill>
          <a:blip r:embed="rId2"/>
          <a:stretch>
            <a:fillRect/>
          </a:stretch>
        </p:blipFill>
        <p:spPr>
          <a:xfrm>
            <a:off x="2760431" y="3779362"/>
            <a:ext cx="5054390" cy="2858054"/>
          </a:xfrm>
          <a:prstGeom prst="rect">
            <a:avLst/>
          </a:prstGeom>
          <a:ln>
            <a:solidFill>
              <a:schemeClr val="accent1"/>
            </a:solidFill>
          </a:ln>
        </p:spPr>
      </p:pic>
    </p:spTree>
    <p:extLst>
      <p:ext uri="{BB962C8B-B14F-4D97-AF65-F5344CB8AC3E}">
        <p14:creationId xmlns:p14="http://schemas.microsoft.com/office/powerpoint/2010/main" val="352751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863" y="904973"/>
            <a:ext cx="9426428" cy="5722070"/>
          </a:xfrm>
        </p:spPr>
        <p:txBody>
          <a:bodyPr>
            <a:normAutofit/>
          </a:bodyPr>
          <a:lstStyle/>
          <a:p>
            <a:r>
              <a:rPr lang="en-US" sz="2400" b="1" dirty="0"/>
              <a:t>Use Cases of Terraform Tree</a:t>
            </a:r>
            <a:r>
              <a:rPr lang="en-US" sz="2400" b="1" dirty="0" smtClean="0"/>
              <a:t>:</a:t>
            </a:r>
          </a:p>
          <a:p>
            <a:pPr>
              <a:buFont typeface="Wingdings" panose="05000000000000000000" pitchFamily="2" charset="2"/>
              <a:buChar char="v"/>
            </a:pPr>
            <a:r>
              <a:rPr lang="en-IN" dirty="0"/>
              <a:t>Organizing </a:t>
            </a:r>
            <a:r>
              <a:rPr lang="en-IN" dirty="0" smtClean="0"/>
              <a:t>Infrastructure</a:t>
            </a:r>
          </a:p>
          <a:p>
            <a:pPr>
              <a:buFont typeface="Wingdings" panose="05000000000000000000" pitchFamily="2" charset="2"/>
              <a:buChar char="v"/>
            </a:pPr>
            <a:r>
              <a:rPr lang="en-IN" dirty="0" smtClean="0"/>
              <a:t>Reusability</a:t>
            </a:r>
          </a:p>
          <a:p>
            <a:pPr>
              <a:buFont typeface="Wingdings" panose="05000000000000000000" pitchFamily="2" charset="2"/>
              <a:buChar char="v"/>
            </a:pPr>
            <a:r>
              <a:rPr lang="en-IN" dirty="0"/>
              <a:t>Managing Large </a:t>
            </a:r>
            <a:r>
              <a:rPr lang="en-IN" dirty="0" smtClean="0"/>
              <a:t>Projects</a:t>
            </a:r>
          </a:p>
          <a:p>
            <a:pPr>
              <a:buFont typeface="Wingdings" panose="05000000000000000000" pitchFamily="2" charset="2"/>
              <a:buChar char="v"/>
            </a:pPr>
            <a:r>
              <a:rPr lang="en-IN" dirty="0" smtClean="0"/>
              <a:t>Documentation</a:t>
            </a:r>
          </a:p>
          <a:p>
            <a:pPr>
              <a:buFont typeface="Wingdings" panose="05000000000000000000" pitchFamily="2" charset="2"/>
              <a:buChar char="v"/>
            </a:pPr>
            <a:endParaRPr lang="en-IN" b="1" dirty="0"/>
          </a:p>
          <a:p>
            <a:pPr>
              <a:buFont typeface="Wingdings" panose="05000000000000000000" pitchFamily="2" charset="2"/>
              <a:buChar char="v"/>
            </a:pPr>
            <a:r>
              <a:rPr lang="en-US" b="1" dirty="0"/>
              <a:t>Terraform Tree</a:t>
            </a:r>
            <a:r>
              <a:rPr lang="en-US" dirty="0"/>
              <a:t> refers to how Terraform resources and modules are structured in your project</a:t>
            </a:r>
            <a:r>
              <a:rPr lang="en-US" dirty="0" smtClean="0"/>
              <a:t>.</a:t>
            </a:r>
          </a:p>
          <a:p>
            <a:pPr>
              <a:buFont typeface="Wingdings" panose="05000000000000000000" pitchFamily="2" charset="2"/>
              <a:buChar char="v"/>
            </a:pPr>
            <a:r>
              <a:rPr lang="en-US" dirty="0"/>
              <a:t>It is useful for organizing, managing, and reusing infrastructure configurations in a modular way.</a:t>
            </a:r>
            <a:endParaRPr lang="en-US" b="1" dirty="0"/>
          </a:p>
        </p:txBody>
      </p:sp>
    </p:spTree>
    <p:extLst>
      <p:ext uri="{BB962C8B-B14F-4D97-AF65-F5344CB8AC3E}">
        <p14:creationId xmlns:p14="http://schemas.microsoft.com/office/powerpoint/2010/main" val="400203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Terraform commands</a:t>
            </a:r>
          </a:p>
        </p:txBody>
      </p:sp>
      <p:sp>
        <p:nvSpPr>
          <p:cNvPr id="3" name="Content Placeholder 2"/>
          <p:cNvSpPr>
            <a:spLocks noGrp="1"/>
          </p:cNvSpPr>
          <p:nvPr>
            <p:ph idx="1"/>
          </p:nvPr>
        </p:nvSpPr>
        <p:spPr>
          <a:xfrm>
            <a:off x="646112" y="1432874"/>
            <a:ext cx="9404722" cy="5425126"/>
          </a:xfrm>
        </p:spPr>
        <p:txBody>
          <a:bodyPr>
            <a:normAutofit/>
          </a:bodyPr>
          <a:lstStyle/>
          <a:p>
            <a:r>
              <a:rPr lang="en-IN" b="1" dirty="0"/>
              <a:t>terraform </a:t>
            </a:r>
            <a:r>
              <a:rPr lang="en-IN" b="1" dirty="0" err="1" smtClean="0"/>
              <a:t>init</a:t>
            </a:r>
            <a:r>
              <a:rPr lang="en-IN" b="1" dirty="0" smtClean="0"/>
              <a:t>:</a:t>
            </a:r>
          </a:p>
          <a:p>
            <a:pPr>
              <a:buFont typeface="Wingdings" panose="05000000000000000000" pitchFamily="2" charset="2"/>
              <a:buChar char="v"/>
            </a:pPr>
            <a:r>
              <a:rPr lang="en-US" sz="1800" dirty="0" smtClean="0"/>
              <a:t>To Initializes </a:t>
            </a:r>
            <a:r>
              <a:rPr lang="en-US" sz="1800" dirty="0"/>
              <a:t>a Terraform configuration directory, downloading necessary provider plugins and setting up the working environment</a:t>
            </a:r>
            <a:r>
              <a:rPr lang="en-US" sz="1800" dirty="0" smtClean="0"/>
              <a:t>.</a:t>
            </a:r>
          </a:p>
          <a:p>
            <a:r>
              <a:rPr lang="en-IN" b="1" dirty="0"/>
              <a:t>terraform plan</a:t>
            </a:r>
            <a:r>
              <a:rPr lang="en-IN" b="1" dirty="0" smtClean="0"/>
              <a:t>:</a:t>
            </a:r>
          </a:p>
          <a:p>
            <a:pPr>
              <a:buFont typeface="Wingdings" panose="05000000000000000000" pitchFamily="2" charset="2"/>
              <a:buChar char="v"/>
            </a:pPr>
            <a:r>
              <a:rPr lang="en-US" sz="1800" dirty="0"/>
              <a:t>Generates an execution plan. It shows what changes Terraform will make to your infrastructure, based on your current configuration files and state</a:t>
            </a:r>
            <a:r>
              <a:rPr lang="en-US" sz="1800" dirty="0" smtClean="0"/>
              <a:t>.</a:t>
            </a:r>
          </a:p>
          <a:p>
            <a:r>
              <a:rPr lang="en-US" b="1" dirty="0"/>
              <a:t>terraform apply</a:t>
            </a:r>
            <a:r>
              <a:rPr lang="en-US" b="1" dirty="0" smtClean="0"/>
              <a:t>:</a:t>
            </a:r>
          </a:p>
          <a:p>
            <a:pPr>
              <a:buFont typeface="Wingdings" panose="05000000000000000000" pitchFamily="2" charset="2"/>
              <a:buChar char="v"/>
            </a:pPr>
            <a:r>
              <a:rPr lang="en-US" sz="1800" dirty="0"/>
              <a:t>Applies the changes to your infrastructure as defined in your configuration files. After you review the plan, this command will make the actual changes (create, update, or delete resources</a:t>
            </a:r>
            <a:r>
              <a:rPr lang="en-US" sz="1800" dirty="0" smtClean="0"/>
              <a:t>).</a:t>
            </a:r>
          </a:p>
          <a:p>
            <a:r>
              <a:rPr lang="en-IN" b="1" dirty="0"/>
              <a:t>terraform </a:t>
            </a:r>
            <a:r>
              <a:rPr lang="en-IN" b="1" dirty="0" smtClean="0"/>
              <a:t>destroy:</a:t>
            </a:r>
          </a:p>
          <a:p>
            <a:pPr>
              <a:buFont typeface="Wingdings" panose="05000000000000000000" pitchFamily="2" charset="2"/>
              <a:buChar char="v"/>
            </a:pPr>
            <a:r>
              <a:rPr lang="en-US" sz="1800" dirty="0"/>
              <a:t>Destroys the infrastructure managed by Terraform</a:t>
            </a:r>
            <a:r>
              <a:rPr lang="en-US" sz="1800" dirty="0" smtClean="0"/>
              <a:t>.</a:t>
            </a:r>
          </a:p>
          <a:p>
            <a:r>
              <a:rPr lang="en-IN" b="1" dirty="0"/>
              <a:t>terraform </a:t>
            </a:r>
            <a:r>
              <a:rPr lang="en-IN" b="1" dirty="0" smtClean="0"/>
              <a:t>show:</a:t>
            </a:r>
          </a:p>
          <a:p>
            <a:pPr>
              <a:buFont typeface="Wingdings" panose="05000000000000000000" pitchFamily="2" charset="2"/>
              <a:buChar char="v"/>
            </a:pPr>
            <a:r>
              <a:rPr lang="en-US" sz="1800" dirty="0"/>
              <a:t>Displays the current state or the plan that was created with terraform plan.</a:t>
            </a:r>
            <a:endParaRPr lang="en-IN" sz="1800" dirty="0"/>
          </a:p>
        </p:txBody>
      </p:sp>
    </p:spTree>
    <p:extLst>
      <p:ext uri="{BB962C8B-B14F-4D97-AF65-F5344CB8AC3E}">
        <p14:creationId xmlns:p14="http://schemas.microsoft.com/office/powerpoint/2010/main" val="34633936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Creating Terraform Tree</a:t>
            </a:r>
            <a:endParaRPr lang="en-IN" b="1" dirty="0"/>
          </a:p>
        </p:txBody>
      </p:sp>
      <p:sp>
        <p:nvSpPr>
          <p:cNvPr id="3" name="Content Placeholder 2"/>
          <p:cNvSpPr>
            <a:spLocks noGrp="1"/>
          </p:cNvSpPr>
          <p:nvPr>
            <p:ph idx="1"/>
          </p:nvPr>
        </p:nvSpPr>
        <p:spPr>
          <a:xfrm>
            <a:off x="646112" y="1640264"/>
            <a:ext cx="9403742" cy="4608135"/>
          </a:xfrm>
        </p:spPr>
        <p:txBody>
          <a:bodyPr/>
          <a:lstStyle/>
          <a:p>
            <a:pPr marL="0" indent="0">
              <a:buNone/>
            </a:pPr>
            <a:r>
              <a:rPr lang="en-US" dirty="0"/>
              <a:t>STEP 1: </a:t>
            </a:r>
            <a:r>
              <a:rPr lang="en-US" dirty="0" smtClean="0"/>
              <a:t>Open </a:t>
            </a:r>
            <a:r>
              <a:rPr lang="en-US" dirty="0"/>
              <a:t>Visual studio code and create </a:t>
            </a:r>
            <a:r>
              <a:rPr lang="en-US" dirty="0" smtClean="0"/>
              <a:t>new </a:t>
            </a:r>
            <a:r>
              <a:rPr lang="en-US" dirty="0"/>
              <a:t>folder or select an existing folder</a:t>
            </a:r>
            <a:r>
              <a:rPr lang="en-US" dirty="0" smtClean="0"/>
              <a:t>.</a:t>
            </a:r>
          </a:p>
          <a:p>
            <a:pPr marL="0" indent="0">
              <a:buNone/>
            </a:pPr>
            <a:r>
              <a:rPr lang="en-US" dirty="0"/>
              <a:t>STEP </a:t>
            </a:r>
            <a:r>
              <a:rPr lang="en-US" dirty="0" smtClean="0"/>
              <a:t>2: In that folder again create a new folder and provide one name for the folder.</a:t>
            </a:r>
          </a:p>
          <a:p>
            <a:pPr marL="0" indent="0">
              <a:buNone/>
            </a:pPr>
            <a:r>
              <a:rPr lang="en-US" dirty="0"/>
              <a:t>STEP </a:t>
            </a:r>
            <a:r>
              <a:rPr lang="en-US" dirty="0" smtClean="0"/>
              <a:t>3: After creating a new folder again create a new folder in that folder create a new file for VPC, Subnets, Security groups, Internet gateway and NAT gateway.</a:t>
            </a:r>
            <a:endParaRPr lang="en-US" dirty="0"/>
          </a:p>
          <a:p>
            <a:pPr marL="0" indent="0">
              <a:buNone/>
            </a:pPr>
            <a:endParaRPr lang="en-IN" dirty="0"/>
          </a:p>
        </p:txBody>
      </p:sp>
    </p:spTree>
    <p:extLst>
      <p:ext uri="{BB962C8B-B14F-4D97-AF65-F5344CB8AC3E}">
        <p14:creationId xmlns:p14="http://schemas.microsoft.com/office/powerpoint/2010/main" val="2097693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Creating VPC Using Terraform</a:t>
            </a:r>
            <a:endParaRPr lang="en-IN" b="1" dirty="0"/>
          </a:p>
        </p:txBody>
      </p:sp>
      <p:sp>
        <p:nvSpPr>
          <p:cNvPr id="3" name="Content Placeholder 2"/>
          <p:cNvSpPr>
            <a:spLocks noGrp="1"/>
          </p:cNvSpPr>
          <p:nvPr>
            <p:ph idx="1"/>
          </p:nvPr>
        </p:nvSpPr>
        <p:spPr>
          <a:xfrm>
            <a:off x="646111" y="1470581"/>
            <a:ext cx="11307077" cy="5269583"/>
          </a:xfrm>
        </p:spPr>
        <p:txBody>
          <a:bodyPr>
            <a:normAutofit/>
          </a:bodyPr>
          <a:lstStyle/>
          <a:p>
            <a:pPr marL="0" indent="0">
              <a:buNone/>
            </a:pPr>
            <a:r>
              <a:rPr lang="en-US" dirty="0" smtClean="0"/>
              <a:t>STEP4: </a:t>
            </a:r>
            <a:r>
              <a:rPr lang="en-US" dirty="0"/>
              <a:t>Create a new </a:t>
            </a:r>
            <a:r>
              <a:rPr lang="en-US" dirty="0" smtClean="0"/>
              <a:t>file in VPC_Creation folder.</a:t>
            </a:r>
          </a:p>
          <a:p>
            <a:pPr marL="0" indent="0">
              <a:buNone/>
            </a:pPr>
            <a:r>
              <a:rPr lang="en-US" dirty="0" smtClean="0"/>
              <a:t>Here </a:t>
            </a:r>
            <a:r>
              <a:rPr lang="en-US" dirty="0"/>
              <a:t>I have created </a:t>
            </a:r>
            <a:r>
              <a:rPr lang="en-US" dirty="0" smtClean="0"/>
              <a:t>a </a:t>
            </a:r>
            <a:r>
              <a:rPr lang="en-US" dirty="0"/>
              <a:t>new file and named it as vpc.tf</a:t>
            </a:r>
          </a:p>
          <a:p>
            <a:pPr marL="0" indent="0">
              <a:buFont typeface="Wingdings 3" charset="2"/>
              <a:buNone/>
            </a:pPr>
            <a:r>
              <a:rPr lang="en-US" dirty="0" smtClean="0"/>
              <a:t>STEP5: Paste </a:t>
            </a:r>
            <a:r>
              <a:rPr lang="en-US" dirty="0"/>
              <a:t>the following code in the file and open </a:t>
            </a:r>
            <a:endParaRPr lang="en-US" dirty="0" smtClean="0"/>
          </a:p>
          <a:p>
            <a:pPr marL="0" indent="0">
              <a:buFont typeface="Wingdings 3" charset="2"/>
              <a:buNone/>
            </a:pPr>
            <a:r>
              <a:rPr lang="en-US" dirty="0" smtClean="0"/>
              <a:t>The New Terminal</a:t>
            </a:r>
          </a:p>
          <a:p>
            <a:pPr marL="0" indent="0">
              <a:buFont typeface="Wingdings 3" charset="2"/>
              <a:buNone/>
            </a:pPr>
            <a:r>
              <a:rPr lang="en-IN" dirty="0" smtClean="0"/>
              <a:t>STEP6: Then do the </a:t>
            </a:r>
            <a:r>
              <a:rPr lang="en-IN" dirty="0" err="1" smtClean="0"/>
              <a:t>aws</a:t>
            </a:r>
            <a:r>
              <a:rPr lang="en-IN" dirty="0" smtClean="0"/>
              <a:t> Configure and do the </a:t>
            </a:r>
          </a:p>
          <a:p>
            <a:pPr marL="0" indent="0">
              <a:buFont typeface="Wingdings 3" charset="2"/>
              <a:buNone/>
            </a:pPr>
            <a:endParaRPr lang="en-IN" dirty="0" smtClean="0"/>
          </a:p>
          <a:p>
            <a:r>
              <a:rPr lang="en-IN" dirty="0"/>
              <a:t>terraform </a:t>
            </a:r>
            <a:r>
              <a:rPr lang="en-IN" dirty="0" err="1"/>
              <a:t>init</a:t>
            </a:r>
            <a:endParaRPr lang="en-IN" dirty="0"/>
          </a:p>
          <a:p>
            <a:pPr marL="0" indent="0">
              <a:buFont typeface="Wingdings 3" charset="2"/>
              <a:buNone/>
            </a:pPr>
            <a:endParaRPr lang="en-IN" dirty="0"/>
          </a:p>
        </p:txBody>
      </p:sp>
      <p:sp>
        <p:nvSpPr>
          <p:cNvPr id="4" name="Rectangle 3"/>
          <p:cNvSpPr/>
          <p:nvPr/>
        </p:nvSpPr>
        <p:spPr>
          <a:xfrm>
            <a:off x="7494309" y="1617577"/>
            <a:ext cx="4192077" cy="2671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provider "</a:t>
            </a:r>
            <a:r>
              <a:rPr lang="en-IN" dirty="0" err="1"/>
              <a:t>aws</a:t>
            </a:r>
            <a:r>
              <a:rPr lang="en-IN" dirty="0"/>
              <a:t>" {</a:t>
            </a:r>
          </a:p>
          <a:p>
            <a:r>
              <a:rPr lang="en-IN" dirty="0"/>
              <a:t>  region = "ap-northeast-1" </a:t>
            </a:r>
          </a:p>
          <a:p>
            <a:r>
              <a:rPr lang="en-IN" dirty="0"/>
              <a:t>}</a:t>
            </a:r>
          </a:p>
          <a:p>
            <a:r>
              <a:rPr lang="en-IN" dirty="0"/>
              <a:t>resource "</a:t>
            </a:r>
            <a:r>
              <a:rPr lang="en-IN" dirty="0" err="1"/>
              <a:t>aws_vpc</a:t>
            </a:r>
            <a:r>
              <a:rPr lang="en-IN" dirty="0"/>
              <a:t>" "demo-</a:t>
            </a:r>
            <a:r>
              <a:rPr lang="en-IN" dirty="0" err="1"/>
              <a:t>vpc</a:t>
            </a:r>
            <a:r>
              <a:rPr lang="en-IN" dirty="0"/>
              <a:t>" {</a:t>
            </a:r>
          </a:p>
          <a:p>
            <a:r>
              <a:rPr lang="en-IN" dirty="0"/>
              <a:t>  </a:t>
            </a:r>
            <a:r>
              <a:rPr lang="en-IN" dirty="0" err="1"/>
              <a:t>cidr_block</a:t>
            </a:r>
            <a:r>
              <a:rPr lang="en-IN" dirty="0"/>
              <a:t> = "10.0.0.0/16"</a:t>
            </a:r>
          </a:p>
          <a:p>
            <a:r>
              <a:rPr lang="en-IN" dirty="0"/>
              <a:t>  tags = {</a:t>
            </a:r>
          </a:p>
          <a:p>
            <a:r>
              <a:rPr lang="en-IN" dirty="0"/>
              <a:t>  </a:t>
            </a:r>
            <a:r>
              <a:rPr lang="en-IN" dirty="0" smtClean="0"/>
              <a:t>Name </a:t>
            </a:r>
            <a:r>
              <a:rPr lang="en-IN" dirty="0"/>
              <a:t>= "My-</a:t>
            </a:r>
            <a:r>
              <a:rPr lang="en-IN" dirty="0" err="1"/>
              <a:t>vpc</a:t>
            </a:r>
            <a:r>
              <a:rPr lang="en-IN" dirty="0"/>
              <a:t>"</a:t>
            </a:r>
          </a:p>
          <a:p>
            <a:r>
              <a:rPr lang="en-IN" dirty="0"/>
              <a:t>  }</a:t>
            </a:r>
          </a:p>
          <a:p>
            <a:r>
              <a:rPr lang="en-IN" dirty="0"/>
              <a:t>}</a:t>
            </a:r>
          </a:p>
        </p:txBody>
      </p:sp>
      <p:pic>
        <p:nvPicPr>
          <p:cNvPr id="7" name="Picture 6"/>
          <p:cNvPicPr>
            <a:picLocks noChangeAspect="1"/>
          </p:cNvPicPr>
          <p:nvPr/>
        </p:nvPicPr>
        <p:blipFill>
          <a:blip r:embed="rId2"/>
          <a:stretch>
            <a:fillRect/>
          </a:stretch>
        </p:blipFill>
        <p:spPr>
          <a:xfrm>
            <a:off x="720009" y="4436192"/>
            <a:ext cx="6934556" cy="2341447"/>
          </a:xfrm>
          <a:prstGeom prst="rect">
            <a:avLst/>
          </a:prstGeom>
          <a:ln>
            <a:solidFill>
              <a:srgbClr val="00B0F0"/>
            </a:solidFill>
          </a:ln>
        </p:spPr>
      </p:pic>
    </p:spTree>
    <p:extLst>
      <p:ext uri="{BB962C8B-B14F-4D97-AF65-F5344CB8AC3E}">
        <p14:creationId xmlns:p14="http://schemas.microsoft.com/office/powerpoint/2010/main" val="2428508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952" y="179110"/>
            <a:ext cx="11623248" cy="6551628"/>
          </a:xfrm>
        </p:spPr>
        <p:txBody>
          <a:bodyPr/>
          <a:lstStyle/>
          <a:p>
            <a:r>
              <a:rPr lang="en-IN" dirty="0" smtClean="0"/>
              <a:t>terraform plan</a:t>
            </a:r>
          </a:p>
          <a:p>
            <a:endParaRPr lang="en-IN" dirty="0"/>
          </a:p>
          <a:p>
            <a:endParaRPr lang="en-IN" dirty="0" smtClean="0"/>
          </a:p>
          <a:p>
            <a:endParaRPr lang="en-IN" dirty="0"/>
          </a:p>
          <a:p>
            <a:endParaRPr lang="en-IN" dirty="0" smtClean="0"/>
          </a:p>
          <a:p>
            <a:endParaRPr lang="en-IN" dirty="0"/>
          </a:p>
          <a:p>
            <a:r>
              <a:rPr lang="en-IN" dirty="0"/>
              <a:t>t</a:t>
            </a:r>
            <a:r>
              <a:rPr lang="en-IN" dirty="0" smtClean="0"/>
              <a:t>erraform apply</a:t>
            </a:r>
          </a:p>
          <a:p>
            <a:endParaRPr lang="en-IN" dirty="0"/>
          </a:p>
          <a:p>
            <a:endParaRPr lang="en-IN" dirty="0" smtClean="0"/>
          </a:p>
          <a:p>
            <a:endParaRPr lang="en-IN" dirty="0"/>
          </a:p>
          <a:p>
            <a:endParaRPr lang="en-IN" dirty="0" smtClean="0"/>
          </a:p>
          <a:p>
            <a:r>
              <a:rPr lang="en-IN" dirty="0" smtClean="0"/>
              <a:t>VPC Console Output</a:t>
            </a:r>
          </a:p>
          <a:p>
            <a:pPr marL="0" indent="0">
              <a:buNone/>
            </a:pPr>
            <a:endParaRPr lang="en-IN" dirty="0" smtClean="0"/>
          </a:p>
          <a:p>
            <a:pPr marL="0" indent="0">
              <a:buNone/>
            </a:pPr>
            <a:endParaRPr lang="en-IN" dirty="0"/>
          </a:p>
        </p:txBody>
      </p:sp>
      <p:pic>
        <p:nvPicPr>
          <p:cNvPr id="5" name="Picture 4"/>
          <p:cNvPicPr>
            <a:picLocks noChangeAspect="1"/>
          </p:cNvPicPr>
          <p:nvPr/>
        </p:nvPicPr>
        <p:blipFill>
          <a:blip r:embed="rId2"/>
          <a:stretch>
            <a:fillRect/>
          </a:stretch>
        </p:blipFill>
        <p:spPr>
          <a:xfrm>
            <a:off x="263952" y="610947"/>
            <a:ext cx="9004763" cy="2085119"/>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263951" y="3198549"/>
            <a:ext cx="9004763" cy="1750524"/>
          </a:xfrm>
          <a:prstGeom prst="rect">
            <a:avLst/>
          </a:prstGeo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51" y="5326144"/>
            <a:ext cx="9004764" cy="1420878"/>
          </a:xfrm>
          <a:prstGeom prst="rect">
            <a:avLst/>
          </a:prstGeom>
          <a:ln>
            <a:solidFill>
              <a:srgbClr val="00B0F0"/>
            </a:solidFill>
          </a:ln>
        </p:spPr>
      </p:pic>
    </p:spTree>
    <p:extLst>
      <p:ext uri="{BB962C8B-B14F-4D97-AF65-F5344CB8AC3E}">
        <p14:creationId xmlns:p14="http://schemas.microsoft.com/office/powerpoint/2010/main" val="18619250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466</TotalTime>
  <Words>2147</Words>
  <Application>Microsoft Office PowerPoint</Application>
  <PresentationFormat>Widescreen</PresentationFormat>
  <Paragraphs>388</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Times New Roman</vt:lpstr>
      <vt:lpstr>Wingdings</vt:lpstr>
      <vt:lpstr>Wingdings 3</vt:lpstr>
      <vt:lpstr>Ion</vt:lpstr>
      <vt:lpstr>INFRASTRUCTURE AS CODE (IAC) DESIGN WITH TERRAFORM</vt:lpstr>
      <vt:lpstr>Introduction to Terraform and IAC</vt:lpstr>
      <vt:lpstr>Why Terraform </vt:lpstr>
      <vt:lpstr>Terraform Tree</vt:lpstr>
      <vt:lpstr>PowerPoint Presentation</vt:lpstr>
      <vt:lpstr>Terraform commands</vt:lpstr>
      <vt:lpstr>Creating Terraform Tree</vt:lpstr>
      <vt:lpstr>Creating VPC Using Terraform</vt:lpstr>
      <vt:lpstr>PowerPoint Presentation</vt:lpstr>
      <vt:lpstr>Creating INTERNET GATEWAY Using Terraform</vt:lpstr>
      <vt:lpstr>Creating Subnets Using Terraform</vt:lpstr>
      <vt:lpstr>Creating Route Tables Using Terraform</vt:lpstr>
      <vt:lpstr>Creating NAT Gateway Using Terraform</vt:lpstr>
      <vt:lpstr>Creating Security group Using Terraform</vt:lpstr>
      <vt:lpstr>VPC Resource Map</vt:lpstr>
      <vt:lpstr>Terraform Tree Structure </vt:lpstr>
      <vt:lpstr>SECURITY AND COMPLIANCE PLANNING</vt:lpstr>
      <vt:lpstr>IAM </vt:lpstr>
      <vt:lpstr>S3 (Simple Storage Service)</vt:lpstr>
      <vt:lpstr>KMS</vt:lpstr>
      <vt:lpstr>Steps: </vt:lpstr>
      <vt:lpstr>PowerPoint Presentation</vt:lpstr>
      <vt:lpstr>PowerPoint Presentation</vt:lpstr>
      <vt:lpstr>PowerPoint Presentation</vt:lpstr>
      <vt:lpstr>PowerPoint Presentation</vt:lpstr>
      <vt:lpstr>INFRASTRUCTURE AS CODE (IAC) IMPLEMENTATION Objective: Implement the cloud infrastructure (networks, security, databases) based on the design using Terraform</vt:lpstr>
      <vt:lpstr>RDS(RELATIONAL DATABASE SERVICE) </vt:lpstr>
      <vt:lpstr>CREATING RDS USING TERRAFORM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MariaDB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(IAC) Design with Terraform</dc:title>
  <dc:creator>Admin</dc:creator>
  <cp:lastModifiedBy>Admin</cp:lastModifiedBy>
  <cp:revision>52</cp:revision>
  <dcterms:created xsi:type="dcterms:W3CDTF">2024-12-09T04:23:02Z</dcterms:created>
  <dcterms:modified xsi:type="dcterms:W3CDTF">2024-12-13T06:04:03Z</dcterms:modified>
</cp:coreProperties>
</file>